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71" r:id="rId3"/>
    <p:sldId id="294" r:id="rId4"/>
    <p:sldId id="295" r:id="rId5"/>
    <p:sldId id="304" r:id="rId6"/>
    <p:sldId id="293" r:id="rId7"/>
    <p:sldId id="272" r:id="rId8"/>
    <p:sldId id="257" r:id="rId9"/>
    <p:sldId id="262" r:id="rId10"/>
    <p:sldId id="265" r:id="rId11"/>
    <p:sldId id="289" r:id="rId12"/>
    <p:sldId id="288" r:id="rId13"/>
    <p:sldId id="263" r:id="rId14"/>
    <p:sldId id="264" r:id="rId15"/>
    <p:sldId id="266" r:id="rId16"/>
    <p:sldId id="269" r:id="rId17"/>
    <p:sldId id="268" r:id="rId18"/>
    <p:sldId id="276" r:id="rId19"/>
    <p:sldId id="270" r:id="rId20"/>
    <p:sldId id="273" r:id="rId21"/>
    <p:sldId id="299" r:id="rId22"/>
    <p:sldId id="300" r:id="rId23"/>
    <p:sldId id="301" r:id="rId24"/>
    <p:sldId id="302" r:id="rId25"/>
    <p:sldId id="303" r:id="rId26"/>
    <p:sldId id="278" r:id="rId27"/>
    <p:sldId id="279" r:id="rId28"/>
    <p:sldId id="277" r:id="rId29"/>
    <p:sldId id="274" r:id="rId30"/>
    <p:sldId id="280" r:id="rId31"/>
    <p:sldId id="258" r:id="rId32"/>
    <p:sldId id="281" r:id="rId33"/>
    <p:sldId id="286" r:id="rId34"/>
    <p:sldId id="283" r:id="rId35"/>
    <p:sldId id="284" r:id="rId36"/>
    <p:sldId id="282" r:id="rId37"/>
    <p:sldId id="285" r:id="rId38"/>
    <p:sldId id="290" r:id="rId39"/>
    <p:sldId id="297" r:id="rId40"/>
    <p:sldId id="260" r:id="rId4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2ACFE6-F63A-4661-B21C-43F7165C4FB3}" v="29" dt="2023-01-27T10:18:22.9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77484" autoAdjust="0"/>
  </p:normalViewPr>
  <p:slideViewPr>
    <p:cSldViewPr snapToGrid="0">
      <p:cViewPr varScale="1">
        <p:scale>
          <a:sx n="87" d="100"/>
          <a:sy n="87" d="100"/>
        </p:scale>
        <p:origin x="528" y="72"/>
      </p:cViewPr>
      <p:guideLst/>
    </p:cSldViewPr>
  </p:slideViewPr>
  <p:notesTextViewPr>
    <p:cViewPr>
      <p:scale>
        <a:sx n="1" d="1"/>
        <a:sy n="1" d="1"/>
      </p:scale>
      <p:origin x="0" y="0"/>
    </p:cViewPr>
  </p:notesTextViewPr>
  <p:sorterViewPr>
    <p:cViewPr>
      <p:scale>
        <a:sx n="100" d="100"/>
        <a:sy n="100" d="100"/>
      </p:scale>
      <p:origin x="0" y="-139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https://wageningenur4-my.sharepoint.com/personal/pim_brascamp_wur_nl/Documents/beebreed/testgegeven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wageningenur4-my.sharepoint.com/personal/pim_brascamp_wur_nl/Documents/beebreed/testgegeven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brasc001\OneDrive%20-%20Wageningen%20University%20&amp;%20Research\koninginnenteeltdag-2023\bijensterfte.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nl-NL" sz="2400" dirty="0"/>
              <a:t>PIN</a:t>
            </a:r>
            <a:r>
              <a:rPr lang="nl-NL" sz="2400" baseline="0" dirty="0"/>
              <a:t>-test  per geboortejaar</a:t>
            </a:r>
            <a:endParaRPr lang="nl-NL" sz="2400" dirty="0"/>
          </a:p>
        </c:rich>
      </c:tx>
      <c:layout>
        <c:manualLayout>
          <c:xMode val="edge"/>
          <c:yMode val="edge"/>
          <c:x val="0.10048566726118675"/>
          <c:y val="2.6473075527267579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scatterChart>
        <c:scatterStyle val="lineMarker"/>
        <c:varyColors val="0"/>
        <c:ser>
          <c:idx val="0"/>
          <c:order val="0"/>
          <c:tx>
            <c:strRef>
              <c:f>plaatje!$B$27</c:f>
              <c:strCache>
                <c:ptCount val="1"/>
                <c:pt idx="0">
                  <c:v>PIN-test</c:v>
                </c:pt>
              </c:strCache>
            </c:strRef>
          </c:tx>
          <c:spPr>
            <a:ln w="25400" cap="rnd">
              <a:solidFill>
                <a:schemeClr val="accent1"/>
              </a:solidFill>
              <a:round/>
            </a:ln>
            <a:effectLst/>
          </c:spPr>
          <c:marker>
            <c:symbol val="circle"/>
            <c:size val="5"/>
            <c:spPr>
              <a:solidFill>
                <a:schemeClr val="accent1"/>
              </a:solidFill>
              <a:ln w="9525">
                <a:solidFill>
                  <a:schemeClr val="accent1"/>
                </a:solidFill>
              </a:ln>
              <a:effectLst/>
            </c:spPr>
          </c:marker>
          <c:trendline>
            <c:spPr>
              <a:ln w="25400" cap="rnd">
                <a:solidFill>
                  <a:schemeClr val="accent1"/>
                </a:solidFill>
                <a:prstDash val="dash"/>
              </a:ln>
              <a:effectLst/>
            </c:spPr>
            <c:trendlineType val="linear"/>
            <c:dispRSqr val="0"/>
            <c:dispEq val="0"/>
          </c:trendline>
          <c:xVal>
            <c:numRef>
              <c:f>plaatje!$A$28:$A$38</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xVal>
          <c:yVal>
            <c:numRef>
              <c:f>plaatje!$B$28:$B$38</c:f>
              <c:numCache>
                <c:formatCode>General</c:formatCode>
                <c:ptCount val="11"/>
                <c:pt idx="0">
                  <c:v>42.4</c:v>
                </c:pt>
                <c:pt idx="1">
                  <c:v>43.3</c:v>
                </c:pt>
                <c:pt idx="2">
                  <c:v>54.8</c:v>
                </c:pt>
                <c:pt idx="3">
                  <c:v>69.099999999999994</c:v>
                </c:pt>
                <c:pt idx="4">
                  <c:v>70.3</c:v>
                </c:pt>
                <c:pt idx="5">
                  <c:v>54.9</c:v>
                </c:pt>
                <c:pt idx="6">
                  <c:v>56.5</c:v>
                </c:pt>
                <c:pt idx="7">
                  <c:v>53.2</c:v>
                </c:pt>
                <c:pt idx="8">
                  <c:v>70.8</c:v>
                </c:pt>
                <c:pt idx="9">
                  <c:v>55.7</c:v>
                </c:pt>
                <c:pt idx="10">
                  <c:v>72.3</c:v>
                </c:pt>
              </c:numCache>
            </c:numRef>
          </c:yVal>
          <c:smooth val="0"/>
          <c:extLst>
            <c:ext xmlns:c16="http://schemas.microsoft.com/office/drawing/2014/chart" uri="{C3380CC4-5D6E-409C-BE32-E72D297353CC}">
              <c16:uniqueId val="{00000001-E35D-4256-B7BB-B8AC6074BBD2}"/>
            </c:ext>
          </c:extLst>
        </c:ser>
        <c:ser>
          <c:idx val="1"/>
          <c:order val="1"/>
          <c:tx>
            <c:strRef>
              <c:f>plaatje!$C$27</c:f>
              <c:strCache>
                <c:ptCount val="1"/>
                <c:pt idx="0">
                  <c:v>Varroa-index</c:v>
                </c:pt>
              </c:strCache>
            </c:strRef>
          </c:tx>
          <c:spPr>
            <a:ln w="25400" cap="rnd">
              <a:solidFill>
                <a:schemeClr val="bg1"/>
              </a:solidFill>
              <a:round/>
            </a:ln>
            <a:effectLst/>
          </c:spPr>
          <c:marker>
            <c:symbol val="circle"/>
            <c:size val="5"/>
            <c:spPr>
              <a:solidFill>
                <a:schemeClr val="bg1"/>
              </a:solidFill>
              <a:ln w="9525">
                <a:solidFill>
                  <a:schemeClr val="bg1"/>
                </a:solidFill>
              </a:ln>
              <a:effectLst/>
            </c:spPr>
          </c:marker>
          <c:trendline>
            <c:spPr>
              <a:ln w="25400" cap="rnd">
                <a:solidFill>
                  <a:schemeClr val="bg1"/>
                </a:solidFill>
                <a:prstDash val="dash"/>
              </a:ln>
              <a:effectLst/>
            </c:spPr>
            <c:trendlineType val="linear"/>
            <c:dispRSqr val="0"/>
            <c:dispEq val="0"/>
          </c:trendline>
          <c:xVal>
            <c:numRef>
              <c:f>plaatje!$A$28:$A$38</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xVal>
          <c:yVal>
            <c:numRef>
              <c:f>plaatje!$C$28:$C$38</c:f>
              <c:numCache>
                <c:formatCode>General</c:formatCode>
                <c:ptCount val="11"/>
                <c:pt idx="0">
                  <c:v>91.6</c:v>
                </c:pt>
                <c:pt idx="1">
                  <c:v>93.8</c:v>
                </c:pt>
                <c:pt idx="2">
                  <c:v>96.6</c:v>
                </c:pt>
                <c:pt idx="3">
                  <c:v>94.6</c:v>
                </c:pt>
                <c:pt idx="4">
                  <c:v>96.3</c:v>
                </c:pt>
                <c:pt idx="5">
                  <c:v>93.9</c:v>
                </c:pt>
                <c:pt idx="6">
                  <c:v>98</c:v>
                </c:pt>
                <c:pt idx="7">
                  <c:v>101.4</c:v>
                </c:pt>
                <c:pt idx="8">
                  <c:v>102.6</c:v>
                </c:pt>
                <c:pt idx="9">
                  <c:v>105.7</c:v>
                </c:pt>
                <c:pt idx="10">
                  <c:v>112.3</c:v>
                </c:pt>
              </c:numCache>
            </c:numRef>
          </c:yVal>
          <c:smooth val="0"/>
          <c:extLst>
            <c:ext xmlns:c16="http://schemas.microsoft.com/office/drawing/2014/chart" uri="{C3380CC4-5D6E-409C-BE32-E72D297353CC}">
              <c16:uniqueId val="{00000003-E35D-4256-B7BB-B8AC6074BBD2}"/>
            </c:ext>
          </c:extLst>
        </c:ser>
        <c:dLbls>
          <c:showLegendKey val="0"/>
          <c:showVal val="0"/>
          <c:showCatName val="0"/>
          <c:showSerName val="0"/>
          <c:showPercent val="0"/>
          <c:showBubbleSize val="0"/>
        </c:dLbls>
        <c:axId val="337733400"/>
        <c:axId val="669457744"/>
      </c:scatterChart>
      <c:valAx>
        <c:axId val="3377334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nl-NL"/>
          </a:p>
        </c:txPr>
        <c:crossAx val="669457744"/>
        <c:crosses val="autoZero"/>
        <c:crossBetween val="midCat"/>
      </c:valAx>
      <c:valAx>
        <c:axId val="6694577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nl-NL"/>
          </a:p>
        </c:txPr>
        <c:crossAx val="33773340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nl-NL" sz="2400" dirty="0"/>
              <a:t>PIN</a:t>
            </a:r>
            <a:r>
              <a:rPr lang="nl-NL" sz="2400" baseline="0" dirty="0"/>
              <a:t>-test  en teeltwaarde </a:t>
            </a:r>
            <a:r>
              <a:rPr lang="nl-NL" sz="2400" baseline="0" dirty="0" err="1"/>
              <a:t>varroa</a:t>
            </a:r>
            <a:r>
              <a:rPr lang="nl-NL" sz="2400" baseline="0" dirty="0"/>
              <a:t>-index</a:t>
            </a:r>
            <a:endParaRPr lang="nl-NL" sz="2400" dirty="0"/>
          </a:p>
        </c:rich>
      </c:tx>
      <c:layout>
        <c:manualLayout>
          <c:xMode val="edge"/>
          <c:yMode val="edge"/>
          <c:x val="0.17171113793816523"/>
          <c:y val="1.8531152869087308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scatterChart>
        <c:scatterStyle val="lineMarker"/>
        <c:varyColors val="0"/>
        <c:ser>
          <c:idx val="0"/>
          <c:order val="0"/>
          <c:tx>
            <c:strRef>
              <c:f>plaatje!$B$27</c:f>
              <c:strCache>
                <c:ptCount val="1"/>
                <c:pt idx="0">
                  <c:v>PIN-test</c:v>
                </c:pt>
              </c:strCache>
            </c:strRef>
          </c:tx>
          <c:spPr>
            <a:ln w="25400" cap="rnd">
              <a:solidFill>
                <a:schemeClr val="accent1"/>
              </a:solidFill>
              <a:round/>
            </a:ln>
            <a:effectLst/>
          </c:spPr>
          <c:marker>
            <c:symbol val="circle"/>
            <c:size val="5"/>
            <c:spPr>
              <a:solidFill>
                <a:schemeClr val="accent1"/>
              </a:solidFill>
              <a:ln w="9525">
                <a:solidFill>
                  <a:schemeClr val="accent1"/>
                </a:solidFill>
              </a:ln>
              <a:effectLst/>
            </c:spPr>
          </c:marker>
          <c:trendline>
            <c:spPr>
              <a:ln w="25400" cap="rnd">
                <a:solidFill>
                  <a:schemeClr val="accent1"/>
                </a:solidFill>
                <a:prstDash val="dash"/>
              </a:ln>
              <a:effectLst/>
            </c:spPr>
            <c:trendlineType val="linear"/>
            <c:dispRSqr val="0"/>
            <c:dispEq val="0"/>
          </c:trendline>
          <c:xVal>
            <c:numRef>
              <c:f>plaatje!$A$28:$A$38</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xVal>
          <c:yVal>
            <c:numRef>
              <c:f>plaatje!$B$28:$B$38</c:f>
              <c:numCache>
                <c:formatCode>General</c:formatCode>
                <c:ptCount val="11"/>
                <c:pt idx="0">
                  <c:v>42.4</c:v>
                </c:pt>
                <c:pt idx="1">
                  <c:v>43.3</c:v>
                </c:pt>
                <c:pt idx="2">
                  <c:v>54.8</c:v>
                </c:pt>
                <c:pt idx="3">
                  <c:v>69.099999999999994</c:v>
                </c:pt>
                <c:pt idx="4">
                  <c:v>70.3</c:v>
                </c:pt>
                <c:pt idx="5">
                  <c:v>54.9</c:v>
                </c:pt>
                <c:pt idx="6">
                  <c:v>56.5</c:v>
                </c:pt>
                <c:pt idx="7">
                  <c:v>53.2</c:v>
                </c:pt>
                <c:pt idx="8">
                  <c:v>70.8</c:v>
                </c:pt>
                <c:pt idx="9">
                  <c:v>55.7</c:v>
                </c:pt>
                <c:pt idx="10">
                  <c:v>72.3</c:v>
                </c:pt>
              </c:numCache>
            </c:numRef>
          </c:yVal>
          <c:smooth val="0"/>
          <c:extLst>
            <c:ext xmlns:c16="http://schemas.microsoft.com/office/drawing/2014/chart" uri="{C3380CC4-5D6E-409C-BE32-E72D297353CC}">
              <c16:uniqueId val="{00000001-E35D-4256-B7BB-B8AC6074BBD2}"/>
            </c:ext>
          </c:extLst>
        </c:ser>
        <c:ser>
          <c:idx val="1"/>
          <c:order val="1"/>
          <c:tx>
            <c:strRef>
              <c:f>plaatje!$C$27</c:f>
              <c:strCache>
                <c:ptCount val="1"/>
                <c:pt idx="0">
                  <c:v>Varroa-index</c:v>
                </c:pt>
              </c:strCache>
            </c:strRef>
          </c:tx>
          <c:spPr>
            <a:ln w="25400" cap="rnd">
              <a:solidFill>
                <a:schemeClr val="accent2"/>
              </a:solidFill>
              <a:round/>
            </a:ln>
            <a:effectLst/>
          </c:spPr>
          <c:marker>
            <c:symbol val="circle"/>
            <c:size val="5"/>
            <c:spPr>
              <a:solidFill>
                <a:schemeClr val="accent2"/>
              </a:solidFill>
              <a:ln w="9525">
                <a:solidFill>
                  <a:schemeClr val="accent2"/>
                </a:solidFill>
              </a:ln>
              <a:effectLst/>
            </c:spPr>
          </c:marker>
          <c:trendline>
            <c:spPr>
              <a:ln w="25400" cap="rnd">
                <a:solidFill>
                  <a:schemeClr val="accent2"/>
                </a:solidFill>
                <a:prstDash val="dash"/>
              </a:ln>
              <a:effectLst/>
            </c:spPr>
            <c:trendlineType val="linear"/>
            <c:dispRSqr val="0"/>
            <c:dispEq val="0"/>
          </c:trendline>
          <c:xVal>
            <c:numRef>
              <c:f>plaatje!$A$28:$A$38</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xVal>
          <c:yVal>
            <c:numRef>
              <c:f>plaatje!$C$28:$C$38</c:f>
              <c:numCache>
                <c:formatCode>General</c:formatCode>
                <c:ptCount val="11"/>
                <c:pt idx="0">
                  <c:v>91.6</c:v>
                </c:pt>
                <c:pt idx="1">
                  <c:v>93.8</c:v>
                </c:pt>
                <c:pt idx="2">
                  <c:v>96.6</c:v>
                </c:pt>
                <c:pt idx="3">
                  <c:v>94.6</c:v>
                </c:pt>
                <c:pt idx="4">
                  <c:v>96.3</c:v>
                </c:pt>
                <c:pt idx="5">
                  <c:v>93.9</c:v>
                </c:pt>
                <c:pt idx="6">
                  <c:v>98</c:v>
                </c:pt>
                <c:pt idx="7">
                  <c:v>101.4</c:v>
                </c:pt>
                <c:pt idx="8">
                  <c:v>102.6</c:v>
                </c:pt>
                <c:pt idx="9">
                  <c:v>105.7</c:v>
                </c:pt>
                <c:pt idx="10">
                  <c:v>112.3</c:v>
                </c:pt>
              </c:numCache>
            </c:numRef>
          </c:yVal>
          <c:smooth val="0"/>
          <c:extLst>
            <c:ext xmlns:c16="http://schemas.microsoft.com/office/drawing/2014/chart" uri="{C3380CC4-5D6E-409C-BE32-E72D297353CC}">
              <c16:uniqueId val="{00000003-E35D-4256-B7BB-B8AC6074BBD2}"/>
            </c:ext>
          </c:extLst>
        </c:ser>
        <c:dLbls>
          <c:showLegendKey val="0"/>
          <c:showVal val="0"/>
          <c:showCatName val="0"/>
          <c:showSerName val="0"/>
          <c:showPercent val="0"/>
          <c:showBubbleSize val="0"/>
        </c:dLbls>
        <c:axId val="337733400"/>
        <c:axId val="669457744"/>
      </c:scatterChart>
      <c:valAx>
        <c:axId val="3377334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nl-NL"/>
          </a:p>
        </c:txPr>
        <c:crossAx val="669457744"/>
        <c:crosses val="autoZero"/>
        <c:crossBetween val="midCat"/>
      </c:valAx>
      <c:valAx>
        <c:axId val="6694577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nl-NL"/>
          </a:p>
        </c:txPr>
        <c:crossAx val="33773340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Wintersterfte</a:t>
            </a:r>
            <a:r>
              <a:rPr lang="en-US" baseline="0"/>
              <a:t> 2002-2021</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trendline>
            <c:spPr>
              <a:ln w="28575" cap="rnd">
                <a:solidFill>
                  <a:srgbClr val="0070C0"/>
                </a:solidFill>
                <a:prstDash val="sysDot"/>
              </a:ln>
              <a:effectLst/>
            </c:spPr>
            <c:trendlineType val="linear"/>
            <c:dispRSqr val="1"/>
            <c:dispEq val="1"/>
            <c:trendlineLbl>
              <c:layout>
                <c:manualLayout>
                  <c:x val="1.565485564304462E-2"/>
                  <c:y val="-0.37303842228054829"/>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trendlineLbl>
          </c:trendline>
          <c:xVal>
            <c:numRef>
              <c:f>Sheet1!$P$4:$P$23</c:f>
              <c:numCache>
                <c:formatCode>General</c:formatCode>
                <c:ptCount val="20"/>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numCache>
            </c:numRef>
          </c:xVal>
          <c:yVal>
            <c:numRef>
              <c:f>Sheet1!$Q$4:$Q$23</c:f>
              <c:numCache>
                <c:formatCode>General</c:formatCode>
                <c:ptCount val="20"/>
                <c:pt idx="0">
                  <c:v>15</c:v>
                </c:pt>
                <c:pt idx="1">
                  <c:v>17.5</c:v>
                </c:pt>
                <c:pt idx="2">
                  <c:v>15</c:v>
                </c:pt>
                <c:pt idx="3">
                  <c:v>26.3</c:v>
                </c:pt>
                <c:pt idx="4">
                  <c:v>15.9</c:v>
                </c:pt>
                <c:pt idx="5">
                  <c:v>23.7</c:v>
                </c:pt>
                <c:pt idx="6">
                  <c:v>21.7</c:v>
                </c:pt>
                <c:pt idx="7">
                  <c:v>29.1</c:v>
                </c:pt>
                <c:pt idx="8">
                  <c:v>21.4</c:v>
                </c:pt>
                <c:pt idx="9">
                  <c:v>20.8</c:v>
                </c:pt>
                <c:pt idx="10">
                  <c:v>13.7</c:v>
                </c:pt>
                <c:pt idx="11">
                  <c:v>8.6</c:v>
                </c:pt>
                <c:pt idx="12">
                  <c:v>13.7</c:v>
                </c:pt>
                <c:pt idx="13">
                  <c:v>6.5</c:v>
                </c:pt>
                <c:pt idx="14">
                  <c:v>14.3</c:v>
                </c:pt>
                <c:pt idx="15">
                  <c:v>15.7</c:v>
                </c:pt>
                <c:pt idx="16">
                  <c:v>9.1999999999999993</c:v>
                </c:pt>
                <c:pt idx="17">
                  <c:v>13.1</c:v>
                </c:pt>
                <c:pt idx="18">
                  <c:v>15.8</c:v>
                </c:pt>
                <c:pt idx="19">
                  <c:v>18.399999999999999</c:v>
                </c:pt>
              </c:numCache>
            </c:numRef>
          </c:yVal>
          <c:smooth val="0"/>
          <c:extLst>
            <c:ext xmlns:c16="http://schemas.microsoft.com/office/drawing/2014/chart" uri="{C3380CC4-5D6E-409C-BE32-E72D297353CC}">
              <c16:uniqueId val="{00000001-EFD7-4AD7-8FCA-826ABB358F7A}"/>
            </c:ext>
          </c:extLst>
        </c:ser>
        <c:dLbls>
          <c:showLegendKey val="0"/>
          <c:showVal val="0"/>
          <c:showCatName val="0"/>
          <c:showSerName val="0"/>
          <c:showPercent val="0"/>
          <c:showBubbleSize val="0"/>
        </c:dLbls>
        <c:axId val="527144984"/>
        <c:axId val="525752248"/>
      </c:scatterChart>
      <c:valAx>
        <c:axId val="52714498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525752248"/>
        <c:crosses val="autoZero"/>
        <c:crossBetween val="midCat"/>
      </c:valAx>
      <c:valAx>
        <c:axId val="5257522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52714498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ysClr val="windowText" lastClr="000000"/>
      </a:solidFill>
      <a:round/>
    </a:ln>
    <a:effectLst/>
  </c:spPr>
  <c:txPr>
    <a:bodyPr/>
    <a:lstStyle/>
    <a:p>
      <a:pPr>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2ED463-F46A-4CEC-AE8C-66455E1F556A}" type="datetimeFigureOut">
              <a:rPr lang="nl-NL" smtClean="0"/>
              <a:t>4-7-2023</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081181-C1F0-4D0A-932A-7BF06ED33343}" type="slidenum">
              <a:rPr lang="nl-NL" smtClean="0"/>
              <a:t>‹nr.›</a:t>
            </a:fld>
            <a:endParaRPr lang="nl-NL"/>
          </a:p>
        </p:txBody>
      </p:sp>
    </p:spTree>
    <p:extLst>
      <p:ext uri="{BB962C8B-B14F-4D97-AF65-F5344CB8AC3E}">
        <p14:creationId xmlns:p14="http://schemas.microsoft.com/office/powerpoint/2010/main" val="18815792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4081181-C1F0-4D0A-932A-7BF06ED33343}" type="slidenum">
              <a:rPr lang="nl-NL" smtClean="0"/>
              <a:t>1</a:t>
            </a:fld>
            <a:endParaRPr lang="nl-NL"/>
          </a:p>
        </p:txBody>
      </p:sp>
    </p:spTree>
    <p:extLst>
      <p:ext uri="{BB962C8B-B14F-4D97-AF65-F5344CB8AC3E}">
        <p14:creationId xmlns:p14="http://schemas.microsoft.com/office/powerpoint/2010/main" val="2229934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Selectie werkt naar mijn idee voor alle kenmerken. Wat je ook maar bedenkt, een kenmerk wordt altijd beïnvloed door erfelijke aanleg en door omgevingsfactoren. De mate waarin beide factoren, genetica en milieu, van belang zijn varieert sterk tussen kenmerken. Sommige kenmerken worden nauwelijks door  omgevingsfactoren beïnvloed, andere juist sterk. Ervaring bij landbouwhuisdieren leert dat kenmerken die vermoedelijk sterk door natuurlijke selectie zijn beïnvloed (zoals voortplantingssucces en weerstand tegen ziektes) over het algemeen verhoudingsgewijs minder door genetica dan door omgeving worden beïnvloed.</a:t>
            </a:r>
          </a:p>
        </p:txBody>
      </p:sp>
      <p:sp>
        <p:nvSpPr>
          <p:cNvPr id="4" name="Tijdelijke aanduiding voor dianummer 3"/>
          <p:cNvSpPr>
            <a:spLocks noGrp="1"/>
          </p:cNvSpPr>
          <p:nvPr>
            <p:ph type="sldNum" sz="quarter" idx="5"/>
          </p:nvPr>
        </p:nvSpPr>
        <p:spPr/>
        <p:txBody>
          <a:bodyPr/>
          <a:lstStyle/>
          <a:p>
            <a:fld id="{14081181-C1F0-4D0A-932A-7BF06ED33343}" type="slidenum">
              <a:rPr lang="nl-NL" smtClean="0"/>
              <a:t>10</a:t>
            </a:fld>
            <a:endParaRPr lang="nl-NL"/>
          </a:p>
        </p:txBody>
      </p:sp>
    </p:spTree>
    <p:extLst>
      <p:ext uri="{BB962C8B-B14F-4D97-AF65-F5344CB8AC3E}">
        <p14:creationId xmlns:p14="http://schemas.microsoft.com/office/powerpoint/2010/main" val="1991400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Dit</a:t>
            </a:r>
            <a:r>
              <a:rPr lang="en-GB" dirty="0"/>
              <a:t> is </a:t>
            </a:r>
            <a:r>
              <a:rPr lang="en-GB" dirty="0" err="1"/>
              <a:t>een</a:t>
            </a:r>
            <a:r>
              <a:rPr lang="en-GB" dirty="0"/>
              <a:t> </a:t>
            </a:r>
            <a:r>
              <a:rPr lang="en-GB" dirty="0" err="1"/>
              <a:t>voorbeeld</a:t>
            </a:r>
            <a:r>
              <a:rPr lang="en-GB" dirty="0"/>
              <a:t> van </a:t>
            </a:r>
            <a:r>
              <a:rPr lang="en-GB" dirty="0" err="1"/>
              <a:t>bewuste</a:t>
            </a:r>
            <a:r>
              <a:rPr lang="en-GB" dirty="0"/>
              <a:t> </a:t>
            </a:r>
            <a:r>
              <a:rPr lang="en-GB" dirty="0" err="1"/>
              <a:t>selectie</a:t>
            </a:r>
            <a:r>
              <a:rPr lang="en-GB" dirty="0"/>
              <a:t>. De </a:t>
            </a:r>
            <a:r>
              <a:rPr lang="en-GB" dirty="0" err="1"/>
              <a:t>Werkgroep</a:t>
            </a:r>
            <a:r>
              <a:rPr lang="en-GB" dirty="0"/>
              <a:t> Beebreed.nl (www.beebreed.nl) </a:t>
            </a:r>
            <a:r>
              <a:rPr lang="en-GB" dirty="0" err="1"/>
              <a:t>selecteert</a:t>
            </a:r>
            <a:r>
              <a:rPr lang="en-GB" dirty="0"/>
              <a:t> </a:t>
            </a:r>
            <a:r>
              <a:rPr lang="en-GB" dirty="0" err="1"/>
              <a:t>Carnicavolken</a:t>
            </a:r>
            <a:r>
              <a:rPr lang="en-GB" dirty="0"/>
              <a:t> op </a:t>
            </a:r>
            <a:r>
              <a:rPr lang="en-GB" dirty="0" err="1"/>
              <a:t>honingopbrengst</a:t>
            </a:r>
            <a:r>
              <a:rPr lang="en-GB" dirty="0"/>
              <a:t>, </a:t>
            </a:r>
            <a:r>
              <a:rPr lang="en-GB" dirty="0" err="1"/>
              <a:t>zachtaardigheid</a:t>
            </a:r>
            <a:r>
              <a:rPr lang="en-GB" dirty="0"/>
              <a:t>, </a:t>
            </a:r>
            <a:r>
              <a:rPr lang="en-GB" dirty="0" err="1"/>
              <a:t>raatvastheid</a:t>
            </a:r>
            <a:r>
              <a:rPr lang="en-GB" dirty="0"/>
              <a:t>, </a:t>
            </a:r>
            <a:r>
              <a:rPr lang="en-GB" dirty="0" err="1"/>
              <a:t>zwermtraagheid</a:t>
            </a:r>
            <a:r>
              <a:rPr lang="en-GB" dirty="0"/>
              <a:t> en </a:t>
            </a:r>
            <a:r>
              <a:rPr lang="en-GB" dirty="0" err="1"/>
              <a:t>weerstand</a:t>
            </a:r>
            <a:r>
              <a:rPr lang="en-GB" dirty="0"/>
              <a:t> </a:t>
            </a:r>
            <a:r>
              <a:rPr lang="en-GB" dirty="0" err="1"/>
              <a:t>tegen</a:t>
            </a:r>
            <a:r>
              <a:rPr lang="en-GB" dirty="0"/>
              <a:t> varroa. Varroa </a:t>
            </a:r>
            <a:r>
              <a:rPr lang="en-GB" dirty="0" err="1"/>
              <a:t>wordt</a:t>
            </a:r>
            <a:r>
              <a:rPr lang="en-GB" dirty="0"/>
              <a:t> </a:t>
            </a:r>
            <a:r>
              <a:rPr lang="en-GB" dirty="0" err="1"/>
              <a:t>gemeten</a:t>
            </a:r>
            <a:r>
              <a:rPr lang="en-GB" dirty="0"/>
              <a:t> </a:t>
            </a:r>
            <a:r>
              <a:rPr lang="en-GB" dirty="0" err="1"/>
              <a:t>als</a:t>
            </a:r>
            <a:r>
              <a:rPr lang="en-GB" dirty="0"/>
              <a:t> PIN-test (</a:t>
            </a:r>
            <a:r>
              <a:rPr lang="en-GB" dirty="0" err="1"/>
              <a:t>een</a:t>
            </a:r>
            <a:r>
              <a:rPr lang="en-GB" dirty="0"/>
              <a:t> test om </a:t>
            </a:r>
            <a:r>
              <a:rPr lang="en-GB" dirty="0" err="1"/>
              <a:t>te</a:t>
            </a:r>
            <a:r>
              <a:rPr lang="en-GB" dirty="0"/>
              <a:t> </a:t>
            </a:r>
            <a:r>
              <a:rPr lang="en-GB" dirty="0" err="1"/>
              <a:t>kijken</a:t>
            </a:r>
            <a:r>
              <a:rPr lang="en-GB" dirty="0"/>
              <a:t> hoe </a:t>
            </a:r>
            <a:r>
              <a:rPr lang="en-GB" dirty="0" err="1"/>
              <a:t>goed</a:t>
            </a:r>
            <a:r>
              <a:rPr lang="en-GB" dirty="0"/>
              <a:t> de </a:t>
            </a:r>
            <a:r>
              <a:rPr lang="en-GB" dirty="0" err="1"/>
              <a:t>broedhygiëne</a:t>
            </a:r>
            <a:r>
              <a:rPr lang="en-GB" dirty="0"/>
              <a:t> is, het </a:t>
            </a:r>
            <a:r>
              <a:rPr lang="en-GB" dirty="0" err="1"/>
              <a:t>opruimen</a:t>
            </a:r>
            <a:r>
              <a:rPr lang="en-GB" dirty="0"/>
              <a:t> van </a:t>
            </a:r>
            <a:r>
              <a:rPr lang="en-GB" dirty="0" err="1"/>
              <a:t>dood</a:t>
            </a:r>
            <a:r>
              <a:rPr lang="en-GB" dirty="0"/>
              <a:t> </a:t>
            </a:r>
            <a:r>
              <a:rPr lang="en-GB" dirty="0" err="1"/>
              <a:t>broed</a:t>
            </a:r>
            <a:r>
              <a:rPr lang="en-GB" dirty="0"/>
              <a:t>) en door </a:t>
            </a:r>
            <a:r>
              <a:rPr lang="en-GB" dirty="0" err="1"/>
              <a:t>mijtval</a:t>
            </a:r>
            <a:r>
              <a:rPr lang="en-GB" dirty="0"/>
              <a:t>. In de </a:t>
            </a:r>
            <a:r>
              <a:rPr lang="en-GB" dirty="0" err="1"/>
              <a:t>blauwe</a:t>
            </a:r>
            <a:r>
              <a:rPr lang="en-GB" dirty="0"/>
              <a:t> </a:t>
            </a:r>
            <a:r>
              <a:rPr lang="en-GB" dirty="0" err="1"/>
              <a:t>lijn</a:t>
            </a:r>
            <a:r>
              <a:rPr lang="en-GB" dirty="0"/>
              <a:t> is </a:t>
            </a:r>
            <a:r>
              <a:rPr lang="en-GB" dirty="0" err="1"/>
              <a:t>te</a:t>
            </a:r>
            <a:r>
              <a:rPr lang="en-GB" dirty="0"/>
              <a:t> </a:t>
            </a:r>
            <a:r>
              <a:rPr lang="en-GB" dirty="0" err="1"/>
              <a:t>zien</a:t>
            </a:r>
            <a:r>
              <a:rPr lang="en-GB" dirty="0"/>
              <a:t> </a:t>
            </a:r>
            <a:r>
              <a:rPr lang="en-GB" dirty="0" err="1"/>
              <a:t>dat</a:t>
            </a:r>
            <a:r>
              <a:rPr lang="en-GB" dirty="0"/>
              <a:t> de PIN-test in de loop der </a:t>
            </a:r>
            <a:r>
              <a:rPr lang="en-GB" dirty="0" err="1"/>
              <a:t>tijd</a:t>
            </a:r>
            <a:r>
              <a:rPr lang="en-GB" dirty="0"/>
              <a:t> </a:t>
            </a:r>
            <a:r>
              <a:rPr lang="en-GB" dirty="0" err="1"/>
              <a:t>stijgt</a:t>
            </a:r>
            <a:r>
              <a:rPr lang="en-GB" dirty="0"/>
              <a:t>; In het begin hard, later </a:t>
            </a:r>
            <a:r>
              <a:rPr lang="en-GB" dirty="0" err="1"/>
              <a:t>onregelmatiger</a:t>
            </a:r>
            <a:r>
              <a:rPr lang="en-GB" dirty="0"/>
              <a:t>. </a:t>
            </a:r>
            <a:r>
              <a:rPr lang="en-GB" dirty="0" err="1"/>
              <a:t>Aan</a:t>
            </a:r>
            <a:r>
              <a:rPr lang="en-GB" dirty="0"/>
              <a:t> die </a:t>
            </a:r>
            <a:r>
              <a:rPr lang="en-GB" dirty="0" err="1"/>
              <a:t>blauwe</a:t>
            </a:r>
            <a:r>
              <a:rPr lang="en-GB" dirty="0"/>
              <a:t> </a:t>
            </a:r>
            <a:r>
              <a:rPr lang="en-GB" dirty="0" err="1"/>
              <a:t>lijn</a:t>
            </a:r>
            <a:r>
              <a:rPr lang="en-GB" dirty="0"/>
              <a:t> is in </a:t>
            </a:r>
            <a:r>
              <a:rPr lang="en-GB" dirty="0" err="1"/>
              <a:t>principe</a:t>
            </a:r>
            <a:r>
              <a:rPr lang="en-GB" dirty="0"/>
              <a:t> </a:t>
            </a:r>
            <a:r>
              <a:rPr lang="en-GB" dirty="0" err="1"/>
              <a:t>niet</a:t>
            </a:r>
            <a:r>
              <a:rPr lang="en-GB" dirty="0"/>
              <a:t> </a:t>
            </a:r>
            <a:r>
              <a:rPr lang="en-GB" dirty="0" err="1"/>
              <a:t>te</a:t>
            </a:r>
            <a:r>
              <a:rPr lang="en-GB" dirty="0"/>
              <a:t> </a:t>
            </a:r>
            <a:r>
              <a:rPr lang="en-GB" dirty="0" err="1"/>
              <a:t>zien</a:t>
            </a:r>
            <a:r>
              <a:rPr lang="en-GB" dirty="0"/>
              <a:t> of de </a:t>
            </a:r>
            <a:r>
              <a:rPr lang="en-GB" dirty="0" err="1"/>
              <a:t>veranderingen</a:t>
            </a:r>
            <a:r>
              <a:rPr lang="en-GB" dirty="0"/>
              <a:t> </a:t>
            </a:r>
            <a:r>
              <a:rPr lang="en-GB" dirty="0" err="1"/>
              <a:t>erfelijk</a:t>
            </a:r>
            <a:r>
              <a:rPr lang="en-GB" dirty="0"/>
              <a:t> </a:t>
            </a:r>
            <a:r>
              <a:rPr lang="en-GB" dirty="0" err="1"/>
              <a:t>zijn</a:t>
            </a:r>
            <a:r>
              <a:rPr lang="en-GB" dirty="0"/>
              <a:t>. Het </a:t>
            </a:r>
            <a:r>
              <a:rPr lang="en-GB" dirty="0" err="1"/>
              <a:t>kunnen</a:t>
            </a:r>
            <a:r>
              <a:rPr lang="en-GB" dirty="0"/>
              <a:t> </a:t>
            </a:r>
            <a:r>
              <a:rPr lang="en-GB" dirty="0" err="1"/>
              <a:t>ook</a:t>
            </a:r>
            <a:r>
              <a:rPr lang="en-GB" dirty="0"/>
              <a:t> </a:t>
            </a:r>
            <a:r>
              <a:rPr lang="en-GB" dirty="0" err="1"/>
              <a:t>allemaal</a:t>
            </a:r>
            <a:r>
              <a:rPr lang="en-GB" dirty="0"/>
              <a:t> </a:t>
            </a:r>
            <a:r>
              <a:rPr lang="en-GB" dirty="0" err="1"/>
              <a:t>effecten</a:t>
            </a:r>
            <a:r>
              <a:rPr lang="en-GB" dirty="0"/>
              <a:t> </a:t>
            </a:r>
            <a:r>
              <a:rPr lang="en-GB" dirty="0" err="1"/>
              <a:t>zijn</a:t>
            </a:r>
            <a:r>
              <a:rPr lang="en-GB" dirty="0"/>
              <a:t> van de </a:t>
            </a:r>
            <a:r>
              <a:rPr lang="en-GB" dirty="0" err="1"/>
              <a:t>omgeving</a:t>
            </a:r>
            <a:r>
              <a:rPr lang="en-GB" dirty="0"/>
              <a:t> die </a:t>
            </a:r>
            <a:r>
              <a:rPr lang="en-GB" dirty="0" err="1"/>
              <a:t>hier</a:t>
            </a:r>
            <a:r>
              <a:rPr lang="en-GB" dirty="0"/>
              <a:t> spleen, </a:t>
            </a:r>
            <a:r>
              <a:rPr lang="en-GB" dirty="0" err="1"/>
              <a:t>weersverschillen</a:t>
            </a:r>
            <a:r>
              <a:rPr lang="en-GB" dirty="0"/>
              <a:t> </a:t>
            </a:r>
            <a:r>
              <a:rPr lang="en-GB" dirty="0" err="1"/>
              <a:t>tussen</a:t>
            </a:r>
            <a:r>
              <a:rPr lang="en-GB" dirty="0"/>
              <a:t> </a:t>
            </a:r>
            <a:r>
              <a:rPr lang="en-GB" dirty="0" err="1"/>
              <a:t>jaren</a:t>
            </a:r>
            <a:r>
              <a:rPr lang="en-GB" dirty="0"/>
              <a:t> </a:t>
            </a:r>
            <a:r>
              <a:rPr lang="en-GB" dirty="0" err="1"/>
              <a:t>bijvoorbeeld</a:t>
            </a:r>
            <a:r>
              <a:rPr lang="en-GB" dirty="0"/>
              <a:t>. </a:t>
            </a:r>
            <a:r>
              <a:rPr lang="en-GB" dirty="0" err="1"/>
              <a:t>Zeker</a:t>
            </a:r>
            <a:r>
              <a:rPr lang="en-GB" dirty="0"/>
              <a:t> </a:t>
            </a:r>
            <a:r>
              <a:rPr lang="en-GB" dirty="0" err="1"/>
              <a:t>ook</a:t>
            </a:r>
            <a:r>
              <a:rPr lang="en-GB" dirty="0"/>
              <a:t> </a:t>
            </a:r>
            <a:r>
              <a:rPr lang="en-GB" dirty="0" err="1"/>
              <a:t>omdat</a:t>
            </a:r>
            <a:r>
              <a:rPr lang="en-GB" dirty="0"/>
              <a:t> de </a:t>
            </a:r>
            <a:r>
              <a:rPr lang="en-GB" dirty="0" err="1"/>
              <a:t>spelregels</a:t>
            </a:r>
            <a:r>
              <a:rPr lang="en-GB" dirty="0"/>
              <a:t> in de loop van de </a:t>
            </a:r>
            <a:r>
              <a:rPr lang="en-GB" dirty="0" err="1"/>
              <a:t>tijd</a:t>
            </a:r>
            <a:r>
              <a:rPr lang="en-GB" dirty="0"/>
              <a:t> </a:t>
            </a:r>
            <a:r>
              <a:rPr lang="en-GB" dirty="0" err="1"/>
              <a:t>veranderd</a:t>
            </a:r>
            <a:r>
              <a:rPr lang="en-GB" dirty="0"/>
              <a:t> </a:t>
            </a:r>
            <a:r>
              <a:rPr lang="en-GB" dirty="0" err="1"/>
              <a:t>zijn</a:t>
            </a:r>
            <a:r>
              <a:rPr lang="en-GB" dirty="0"/>
              <a:t>. </a:t>
            </a:r>
            <a:r>
              <a:rPr lang="en-GB" dirty="0" err="1"/>
              <a:t>Eerst</a:t>
            </a:r>
            <a:r>
              <a:rPr lang="en-GB" dirty="0"/>
              <a:t> was het </a:t>
            </a:r>
            <a:r>
              <a:rPr lang="en-GB" dirty="0" err="1"/>
              <a:t>kijken</a:t>
            </a:r>
            <a:r>
              <a:rPr lang="en-GB" dirty="0"/>
              <a:t> </a:t>
            </a:r>
            <a:r>
              <a:rPr lang="en-GB" dirty="0" err="1"/>
              <a:t>naar</a:t>
            </a:r>
            <a:r>
              <a:rPr lang="en-GB" dirty="0"/>
              <a:t> het percentage van de </a:t>
            </a:r>
            <a:r>
              <a:rPr lang="en-GB" dirty="0" err="1"/>
              <a:t>cellen</a:t>
            </a:r>
            <a:r>
              <a:rPr lang="en-GB" dirty="0"/>
              <a:t> met </a:t>
            </a:r>
            <a:r>
              <a:rPr lang="en-GB" dirty="0" err="1"/>
              <a:t>aangeprikte</a:t>
            </a:r>
            <a:r>
              <a:rPr lang="en-GB" dirty="0"/>
              <a:t> </a:t>
            </a:r>
            <a:r>
              <a:rPr lang="en-GB" dirty="0" err="1"/>
              <a:t>poppen</a:t>
            </a:r>
            <a:r>
              <a:rPr lang="en-GB" dirty="0"/>
              <a:t> die </a:t>
            </a:r>
            <a:r>
              <a:rPr lang="en-GB" dirty="0" err="1"/>
              <a:t>leeg</a:t>
            </a:r>
            <a:r>
              <a:rPr lang="en-GB" dirty="0"/>
              <a:t> </a:t>
            </a:r>
            <a:r>
              <a:rPr lang="en-GB" dirty="0" err="1"/>
              <a:t>waren</a:t>
            </a:r>
            <a:r>
              <a:rPr lang="en-GB" dirty="0"/>
              <a:t> </a:t>
            </a:r>
            <a:r>
              <a:rPr lang="en-GB" dirty="0" err="1"/>
              <a:t>gemaakt</a:t>
            </a:r>
            <a:r>
              <a:rPr lang="en-GB" dirty="0"/>
              <a:t> </a:t>
            </a:r>
            <a:r>
              <a:rPr lang="en-GB" dirty="0" err="1"/>
              <a:t>na</a:t>
            </a:r>
            <a:r>
              <a:rPr lang="en-GB" dirty="0"/>
              <a:t> ca 8 </a:t>
            </a:r>
            <a:r>
              <a:rPr lang="en-GB" dirty="0" err="1"/>
              <a:t>uur</a:t>
            </a:r>
            <a:r>
              <a:rPr lang="en-GB" dirty="0"/>
              <a:t>, en later het percentage </a:t>
            </a:r>
            <a:r>
              <a:rPr lang="en-GB" dirty="0" err="1"/>
              <a:t>cellen</a:t>
            </a:r>
            <a:r>
              <a:rPr lang="en-GB" dirty="0"/>
              <a:t> met </a:t>
            </a:r>
            <a:r>
              <a:rPr lang="en-GB" dirty="0" err="1"/>
              <a:t>aangeprikte</a:t>
            </a:r>
            <a:r>
              <a:rPr lang="en-GB" dirty="0"/>
              <a:t> </a:t>
            </a:r>
            <a:r>
              <a:rPr lang="en-GB" dirty="0" err="1"/>
              <a:t>poppen</a:t>
            </a:r>
            <a:r>
              <a:rPr lang="en-GB" dirty="0"/>
              <a:t> </a:t>
            </a:r>
            <a:r>
              <a:rPr lang="en-GB" dirty="0" err="1"/>
              <a:t>dat</a:t>
            </a:r>
            <a:r>
              <a:rPr lang="en-GB" dirty="0"/>
              <a:t> </a:t>
            </a:r>
            <a:r>
              <a:rPr lang="en-GB" dirty="0" err="1"/>
              <a:t>opengemaakt</a:t>
            </a:r>
            <a:r>
              <a:rPr lang="en-GB" dirty="0"/>
              <a:t> was </a:t>
            </a:r>
            <a:r>
              <a:rPr lang="en-GB" dirty="0" err="1"/>
              <a:t>na</a:t>
            </a:r>
            <a:r>
              <a:rPr lang="en-GB" dirty="0"/>
              <a:t> ca 6 </a:t>
            </a:r>
            <a:r>
              <a:rPr lang="en-GB" dirty="0" err="1"/>
              <a:t>uur</a:t>
            </a:r>
            <a:r>
              <a:rPr lang="en-GB" dirty="0"/>
              <a:t>. </a:t>
            </a:r>
            <a:endParaRPr lang="nl-NL" dirty="0"/>
          </a:p>
        </p:txBody>
      </p:sp>
      <p:sp>
        <p:nvSpPr>
          <p:cNvPr id="4" name="Slide Number Placeholder 3"/>
          <p:cNvSpPr>
            <a:spLocks noGrp="1"/>
          </p:cNvSpPr>
          <p:nvPr>
            <p:ph type="sldNum" sz="quarter" idx="5"/>
          </p:nvPr>
        </p:nvSpPr>
        <p:spPr/>
        <p:txBody>
          <a:bodyPr/>
          <a:lstStyle/>
          <a:p>
            <a:fld id="{14081181-C1F0-4D0A-932A-7BF06ED33343}" type="slidenum">
              <a:rPr lang="nl-NL" smtClean="0"/>
              <a:t>11</a:t>
            </a:fld>
            <a:endParaRPr lang="nl-NL"/>
          </a:p>
        </p:txBody>
      </p:sp>
    </p:spTree>
    <p:extLst>
      <p:ext uri="{BB962C8B-B14F-4D97-AF65-F5344CB8AC3E}">
        <p14:creationId xmlns:p14="http://schemas.microsoft.com/office/powerpoint/2010/main" val="2019940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 </a:t>
            </a:r>
            <a:r>
              <a:rPr lang="en-GB" dirty="0" err="1"/>
              <a:t>teeltwaarde</a:t>
            </a:r>
            <a:r>
              <a:rPr lang="en-GB" dirty="0"/>
              <a:t> </a:t>
            </a:r>
            <a:r>
              <a:rPr lang="en-GB" dirty="0" err="1"/>
              <a:t>voor</a:t>
            </a:r>
            <a:r>
              <a:rPr lang="en-GB" dirty="0"/>
              <a:t> varroa is </a:t>
            </a:r>
            <a:r>
              <a:rPr lang="en-GB" dirty="0" err="1"/>
              <a:t>bij</a:t>
            </a:r>
            <a:r>
              <a:rPr lang="en-GB" dirty="0"/>
              <a:t> </a:t>
            </a:r>
            <a:r>
              <a:rPr lang="en-GB" dirty="0" err="1"/>
              <a:t>Beebreed</a:t>
            </a:r>
            <a:r>
              <a:rPr lang="en-GB" dirty="0"/>
              <a:t> de varroa-index </a:t>
            </a:r>
            <a:r>
              <a:rPr lang="en-GB" dirty="0" err="1"/>
              <a:t>waarin</a:t>
            </a:r>
            <a:r>
              <a:rPr lang="en-GB" dirty="0"/>
              <a:t> PIN-test en </a:t>
            </a:r>
            <a:r>
              <a:rPr lang="en-GB" dirty="0" err="1"/>
              <a:t>mijtbesmetting</a:t>
            </a:r>
            <a:r>
              <a:rPr lang="en-GB" dirty="0"/>
              <a:t> </a:t>
            </a:r>
            <a:r>
              <a:rPr lang="en-GB" dirty="0" err="1"/>
              <a:t>gecombineerd</a:t>
            </a:r>
            <a:r>
              <a:rPr lang="en-GB" dirty="0"/>
              <a:t> </a:t>
            </a:r>
            <a:r>
              <a:rPr lang="en-GB" dirty="0" err="1"/>
              <a:t>worden</a:t>
            </a:r>
            <a:r>
              <a:rPr lang="en-GB" dirty="0"/>
              <a:t>. De </a:t>
            </a:r>
            <a:r>
              <a:rPr lang="en-GB" dirty="0" err="1"/>
              <a:t>geschatte</a:t>
            </a:r>
            <a:r>
              <a:rPr lang="en-GB" dirty="0"/>
              <a:t> </a:t>
            </a:r>
            <a:r>
              <a:rPr lang="en-GB" dirty="0" err="1"/>
              <a:t>teeltwaarde</a:t>
            </a:r>
            <a:r>
              <a:rPr lang="en-GB" dirty="0"/>
              <a:t> is </a:t>
            </a:r>
            <a:r>
              <a:rPr lang="en-GB" dirty="0" err="1"/>
              <a:t>een</a:t>
            </a:r>
            <a:r>
              <a:rPr lang="en-GB" dirty="0"/>
              <a:t> </a:t>
            </a:r>
            <a:r>
              <a:rPr lang="en-GB" dirty="0" err="1"/>
              <a:t>schatting</a:t>
            </a:r>
            <a:r>
              <a:rPr lang="en-GB" dirty="0"/>
              <a:t> van de </a:t>
            </a:r>
            <a:r>
              <a:rPr lang="en-GB" dirty="0" err="1"/>
              <a:t>erfelijke</a:t>
            </a:r>
            <a:r>
              <a:rPr lang="en-GB" dirty="0"/>
              <a:t> </a:t>
            </a:r>
            <a:r>
              <a:rPr lang="en-GB" dirty="0" err="1"/>
              <a:t>aanleg</a:t>
            </a:r>
            <a:r>
              <a:rPr lang="en-GB" dirty="0"/>
              <a:t>, zo </a:t>
            </a:r>
            <a:r>
              <a:rPr lang="en-GB" dirty="0" err="1"/>
              <a:t>goed</a:t>
            </a:r>
            <a:r>
              <a:rPr lang="en-GB" dirty="0"/>
              <a:t> </a:t>
            </a:r>
            <a:r>
              <a:rPr lang="en-GB" dirty="0" err="1"/>
              <a:t>mogelijk</a:t>
            </a:r>
            <a:r>
              <a:rPr lang="en-GB" dirty="0"/>
              <a:t> </a:t>
            </a:r>
            <a:r>
              <a:rPr lang="en-GB" dirty="0" err="1"/>
              <a:t>vrij</a:t>
            </a:r>
            <a:r>
              <a:rPr lang="en-GB" dirty="0"/>
              <a:t> </a:t>
            </a:r>
            <a:r>
              <a:rPr lang="en-GB" dirty="0" err="1"/>
              <a:t>gemaakt</a:t>
            </a:r>
            <a:r>
              <a:rPr lang="en-GB" dirty="0"/>
              <a:t> van de </a:t>
            </a:r>
            <a:r>
              <a:rPr lang="en-GB" dirty="0" err="1"/>
              <a:t>invloeden</a:t>
            </a:r>
            <a:r>
              <a:rPr lang="en-GB" dirty="0"/>
              <a:t> van de </a:t>
            </a:r>
            <a:r>
              <a:rPr lang="en-GB" dirty="0" err="1"/>
              <a:t>omgeving</a:t>
            </a:r>
            <a:r>
              <a:rPr lang="en-GB" dirty="0"/>
              <a:t>. </a:t>
            </a:r>
            <a:r>
              <a:rPr lang="en-GB" dirty="0" err="1"/>
              <a:t>Te</a:t>
            </a:r>
            <a:r>
              <a:rPr lang="en-GB" dirty="0"/>
              <a:t> </a:t>
            </a:r>
            <a:r>
              <a:rPr lang="en-GB" dirty="0" err="1"/>
              <a:t>zien</a:t>
            </a:r>
            <a:r>
              <a:rPr lang="en-GB" dirty="0"/>
              <a:t> is </a:t>
            </a:r>
            <a:r>
              <a:rPr lang="en-GB" dirty="0" err="1"/>
              <a:t>aan</a:t>
            </a:r>
            <a:r>
              <a:rPr lang="en-GB" dirty="0"/>
              <a:t> de rode </a:t>
            </a:r>
            <a:r>
              <a:rPr lang="en-GB" dirty="0" err="1"/>
              <a:t>lijn</a:t>
            </a:r>
            <a:r>
              <a:rPr lang="en-GB" dirty="0"/>
              <a:t> </a:t>
            </a:r>
            <a:r>
              <a:rPr lang="en-GB" dirty="0" err="1"/>
              <a:t>dat</a:t>
            </a:r>
            <a:r>
              <a:rPr lang="en-GB" dirty="0"/>
              <a:t> die </a:t>
            </a:r>
            <a:r>
              <a:rPr lang="en-GB" dirty="0" err="1"/>
              <a:t>verandering</a:t>
            </a:r>
            <a:r>
              <a:rPr lang="en-GB" dirty="0"/>
              <a:t> </a:t>
            </a:r>
            <a:r>
              <a:rPr lang="en-GB" dirty="0" err="1"/>
              <a:t>geleidelijker</a:t>
            </a:r>
            <a:r>
              <a:rPr lang="en-GB" dirty="0"/>
              <a:t> en </a:t>
            </a:r>
            <a:r>
              <a:rPr lang="en-GB" dirty="0" err="1"/>
              <a:t>regelmatiger</a:t>
            </a:r>
            <a:r>
              <a:rPr lang="en-GB" dirty="0"/>
              <a:t> is dan de </a:t>
            </a:r>
            <a:r>
              <a:rPr lang="en-GB" dirty="0" err="1"/>
              <a:t>blauwe</a:t>
            </a:r>
            <a:r>
              <a:rPr lang="en-GB" dirty="0"/>
              <a:t> </a:t>
            </a:r>
            <a:r>
              <a:rPr lang="en-GB" dirty="0" err="1"/>
              <a:t>lijn</a:t>
            </a:r>
            <a:r>
              <a:rPr lang="en-GB" dirty="0"/>
              <a:t>. Als je </a:t>
            </a:r>
            <a:r>
              <a:rPr lang="en-GB" dirty="0" err="1"/>
              <a:t>rekent</a:t>
            </a:r>
            <a:r>
              <a:rPr lang="en-GB" dirty="0"/>
              <a:t> </a:t>
            </a:r>
            <a:r>
              <a:rPr lang="en-GB" dirty="0" err="1"/>
              <a:t>dat</a:t>
            </a:r>
            <a:r>
              <a:rPr lang="en-GB" dirty="0"/>
              <a:t> in </a:t>
            </a:r>
            <a:r>
              <a:rPr lang="en-GB" dirty="0" err="1"/>
              <a:t>een</a:t>
            </a:r>
            <a:r>
              <a:rPr lang="en-GB" dirty="0"/>
              <a:t> </a:t>
            </a:r>
            <a:r>
              <a:rPr lang="en-GB" dirty="0" err="1"/>
              <a:t>bepaald</a:t>
            </a:r>
            <a:r>
              <a:rPr lang="en-GB" dirty="0"/>
              <a:t> </a:t>
            </a:r>
            <a:r>
              <a:rPr lang="en-GB" dirty="0" err="1"/>
              <a:t>jaar</a:t>
            </a:r>
            <a:r>
              <a:rPr lang="en-GB" dirty="0"/>
              <a:t> </a:t>
            </a:r>
            <a:r>
              <a:rPr lang="en-GB" dirty="0" err="1"/>
              <a:t>onveer</a:t>
            </a:r>
            <a:r>
              <a:rPr lang="en-GB" dirty="0"/>
              <a:t> 15% van de </a:t>
            </a:r>
            <a:r>
              <a:rPr lang="en-GB" dirty="0" err="1"/>
              <a:t>volken</a:t>
            </a:r>
            <a:r>
              <a:rPr lang="en-GB" dirty="0"/>
              <a:t> </a:t>
            </a:r>
            <a:r>
              <a:rPr lang="en-GB" dirty="0" err="1"/>
              <a:t>boven</a:t>
            </a:r>
            <a:r>
              <a:rPr lang="en-GB" dirty="0"/>
              <a:t> de 110 </a:t>
            </a:r>
            <a:r>
              <a:rPr lang="en-GB" dirty="0" err="1"/>
              <a:t>punten</a:t>
            </a:r>
            <a:r>
              <a:rPr lang="en-GB" dirty="0"/>
              <a:t> </a:t>
            </a:r>
            <a:r>
              <a:rPr lang="en-GB" dirty="0" err="1"/>
              <a:t>ligt</a:t>
            </a:r>
            <a:r>
              <a:rPr lang="en-GB" dirty="0"/>
              <a:t> (</a:t>
            </a:r>
            <a:r>
              <a:rPr lang="en-GB" dirty="0" err="1"/>
              <a:t>bij</a:t>
            </a:r>
            <a:r>
              <a:rPr lang="en-GB" dirty="0"/>
              <a:t> </a:t>
            </a:r>
            <a:r>
              <a:rPr lang="en-GB" dirty="0" err="1"/>
              <a:t>een</a:t>
            </a:r>
            <a:r>
              <a:rPr lang="en-GB" dirty="0"/>
              <a:t> </a:t>
            </a:r>
            <a:r>
              <a:rPr lang="en-GB" dirty="0" err="1"/>
              <a:t>gemiddelde</a:t>
            </a:r>
            <a:r>
              <a:rPr lang="en-GB" dirty="0"/>
              <a:t> van 100) en de rest er </a:t>
            </a:r>
            <a:r>
              <a:rPr lang="en-GB" dirty="0" err="1"/>
              <a:t>onder</a:t>
            </a:r>
            <a:r>
              <a:rPr lang="en-GB" dirty="0"/>
              <a:t> dan is die </a:t>
            </a:r>
            <a:r>
              <a:rPr lang="en-GB" dirty="0" err="1"/>
              <a:t>stijging</a:t>
            </a:r>
            <a:r>
              <a:rPr lang="en-GB" dirty="0"/>
              <a:t> van 17 </a:t>
            </a:r>
            <a:r>
              <a:rPr lang="en-GB" dirty="0" err="1"/>
              <a:t>punten</a:t>
            </a:r>
            <a:r>
              <a:rPr lang="en-GB" dirty="0"/>
              <a:t> (1,7 punt per </a:t>
            </a:r>
            <a:r>
              <a:rPr lang="en-GB" dirty="0" err="1"/>
              <a:t>jaar</a:t>
            </a:r>
            <a:r>
              <a:rPr lang="en-GB" dirty="0"/>
              <a:t> over 10 </a:t>
            </a:r>
            <a:r>
              <a:rPr lang="en-GB" dirty="0" err="1"/>
              <a:t>jaar</a:t>
            </a:r>
            <a:r>
              <a:rPr lang="en-GB" dirty="0"/>
              <a:t>) best </a:t>
            </a:r>
            <a:r>
              <a:rPr lang="en-GB" dirty="0" err="1"/>
              <a:t>veel</a:t>
            </a:r>
            <a:r>
              <a:rPr lang="en-GB" dirty="0"/>
              <a:t>. </a:t>
            </a:r>
            <a:r>
              <a:rPr lang="en-GB" dirty="0" err="1"/>
              <a:t>Dat</a:t>
            </a:r>
            <a:r>
              <a:rPr lang="en-GB" dirty="0"/>
              <a:t> </a:t>
            </a:r>
            <a:r>
              <a:rPr lang="en-GB" dirty="0" err="1"/>
              <a:t>betekent</a:t>
            </a:r>
            <a:r>
              <a:rPr lang="en-GB" dirty="0"/>
              <a:t> </a:t>
            </a:r>
            <a:r>
              <a:rPr lang="en-GB" dirty="0" err="1"/>
              <a:t>dat</a:t>
            </a:r>
            <a:r>
              <a:rPr lang="en-GB" dirty="0"/>
              <a:t> </a:t>
            </a:r>
            <a:r>
              <a:rPr lang="en-GB" dirty="0" err="1"/>
              <a:t>gemiddeld</a:t>
            </a:r>
            <a:r>
              <a:rPr lang="en-GB" dirty="0"/>
              <a:t> </a:t>
            </a:r>
            <a:r>
              <a:rPr lang="en-GB" dirty="0" err="1"/>
              <a:t>gesproken</a:t>
            </a:r>
            <a:r>
              <a:rPr lang="en-GB" dirty="0"/>
              <a:t> de </a:t>
            </a:r>
            <a:r>
              <a:rPr lang="en-GB" dirty="0" err="1"/>
              <a:t>volken</a:t>
            </a:r>
            <a:r>
              <a:rPr lang="en-GB" dirty="0"/>
              <a:t> van 2020 het </a:t>
            </a:r>
            <a:r>
              <a:rPr lang="en-GB" dirty="0" err="1"/>
              <a:t>niveau</a:t>
            </a:r>
            <a:r>
              <a:rPr lang="en-GB" dirty="0"/>
              <a:t> </a:t>
            </a:r>
            <a:r>
              <a:rPr lang="en-GB" dirty="0" err="1"/>
              <a:t>hebben</a:t>
            </a:r>
            <a:r>
              <a:rPr lang="en-GB" dirty="0"/>
              <a:t> </a:t>
            </a:r>
            <a:r>
              <a:rPr lang="en-GB" dirty="0" err="1"/>
              <a:t>dat</a:t>
            </a:r>
            <a:r>
              <a:rPr lang="en-GB" dirty="0"/>
              <a:t> </a:t>
            </a:r>
            <a:r>
              <a:rPr lang="en-GB" dirty="0" err="1"/>
              <a:t>beter</a:t>
            </a:r>
            <a:r>
              <a:rPr lang="en-GB" dirty="0"/>
              <a:t> is dan de top-15% van 2010. Om </a:t>
            </a:r>
            <a:r>
              <a:rPr lang="en-GB" dirty="0" err="1"/>
              <a:t>precies</a:t>
            </a:r>
            <a:r>
              <a:rPr lang="en-GB" dirty="0"/>
              <a:t> </a:t>
            </a:r>
            <a:r>
              <a:rPr lang="en-GB" dirty="0" err="1"/>
              <a:t>te</a:t>
            </a:r>
            <a:r>
              <a:rPr lang="en-GB" dirty="0"/>
              <a:t> </a:t>
            </a:r>
            <a:r>
              <a:rPr lang="en-GB" dirty="0" err="1"/>
              <a:t>zijn</a:t>
            </a:r>
            <a:r>
              <a:rPr lang="en-GB" dirty="0"/>
              <a:t>: de </a:t>
            </a:r>
            <a:r>
              <a:rPr lang="en-GB" dirty="0" err="1"/>
              <a:t>gemiddelde</a:t>
            </a:r>
            <a:r>
              <a:rPr lang="en-GB" dirty="0"/>
              <a:t> varroa-index van de top 11% van 2010 was 17 </a:t>
            </a:r>
            <a:r>
              <a:rPr lang="en-GB" dirty="0" err="1"/>
              <a:t>punten</a:t>
            </a:r>
            <a:r>
              <a:rPr lang="en-GB" dirty="0"/>
              <a:t> </a:t>
            </a:r>
            <a:r>
              <a:rPr lang="en-GB" dirty="0" err="1"/>
              <a:t>boven</a:t>
            </a:r>
            <a:r>
              <a:rPr lang="en-GB" dirty="0"/>
              <a:t> het </a:t>
            </a:r>
            <a:r>
              <a:rPr lang="en-GB" dirty="0" err="1"/>
              <a:t>gemiddelde</a:t>
            </a:r>
            <a:r>
              <a:rPr lang="en-GB" dirty="0"/>
              <a:t> van 2010, en het </a:t>
            </a:r>
            <a:r>
              <a:rPr lang="en-GB" dirty="0" err="1"/>
              <a:t>gemiddelde</a:t>
            </a:r>
            <a:r>
              <a:rPr lang="en-GB" dirty="0"/>
              <a:t> volk in 2020 </a:t>
            </a:r>
            <a:r>
              <a:rPr lang="en-GB" dirty="0" err="1"/>
              <a:t>heeft</a:t>
            </a:r>
            <a:r>
              <a:rPr lang="en-GB" dirty="0"/>
              <a:t> </a:t>
            </a:r>
            <a:r>
              <a:rPr lang="en-GB" dirty="0" err="1"/>
              <a:t>dus</a:t>
            </a:r>
            <a:r>
              <a:rPr lang="en-GB" dirty="0"/>
              <a:t> het </a:t>
            </a:r>
            <a:r>
              <a:rPr lang="en-GB" dirty="0" err="1"/>
              <a:t>niveau</a:t>
            </a:r>
            <a:r>
              <a:rPr lang="en-GB" dirty="0"/>
              <a:t> van die top van </a:t>
            </a:r>
            <a:r>
              <a:rPr lang="en-GB" dirty="0" err="1"/>
              <a:t>toen</a:t>
            </a:r>
            <a:r>
              <a:rPr lang="en-GB" dirty="0"/>
              <a:t>.</a:t>
            </a:r>
            <a:endParaRPr lang="nl-NL" dirty="0"/>
          </a:p>
        </p:txBody>
      </p:sp>
      <p:sp>
        <p:nvSpPr>
          <p:cNvPr id="4" name="Slide Number Placeholder 3"/>
          <p:cNvSpPr>
            <a:spLocks noGrp="1"/>
          </p:cNvSpPr>
          <p:nvPr>
            <p:ph type="sldNum" sz="quarter" idx="5"/>
          </p:nvPr>
        </p:nvSpPr>
        <p:spPr/>
        <p:txBody>
          <a:bodyPr/>
          <a:lstStyle/>
          <a:p>
            <a:fld id="{14081181-C1F0-4D0A-932A-7BF06ED33343}" type="slidenum">
              <a:rPr lang="nl-NL" smtClean="0"/>
              <a:t>12</a:t>
            </a:fld>
            <a:endParaRPr lang="nl-NL"/>
          </a:p>
        </p:txBody>
      </p:sp>
    </p:spTree>
    <p:extLst>
      <p:ext uri="{BB962C8B-B14F-4D97-AF65-F5344CB8AC3E}">
        <p14:creationId xmlns:p14="http://schemas.microsoft.com/office/powerpoint/2010/main" val="2025085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Selectie werkt niet alleen wanneer je bewust ouderdieren kiest die het beter doen dan andere, maar ook zonder dat je er bij stilstaat. </a:t>
            </a:r>
          </a:p>
        </p:txBody>
      </p:sp>
      <p:sp>
        <p:nvSpPr>
          <p:cNvPr id="4" name="Tijdelijke aanduiding voor dianummer 3"/>
          <p:cNvSpPr>
            <a:spLocks noGrp="1"/>
          </p:cNvSpPr>
          <p:nvPr>
            <p:ph type="sldNum" sz="quarter" idx="5"/>
          </p:nvPr>
        </p:nvSpPr>
        <p:spPr/>
        <p:txBody>
          <a:bodyPr/>
          <a:lstStyle/>
          <a:p>
            <a:fld id="{14081181-C1F0-4D0A-932A-7BF06ED33343}" type="slidenum">
              <a:rPr lang="nl-NL" smtClean="0"/>
              <a:t>13</a:t>
            </a:fld>
            <a:endParaRPr lang="nl-NL"/>
          </a:p>
        </p:txBody>
      </p:sp>
    </p:spTree>
    <p:extLst>
      <p:ext uri="{BB962C8B-B14F-4D97-AF65-F5344CB8AC3E}">
        <p14:creationId xmlns:p14="http://schemas.microsoft.com/office/powerpoint/2010/main" val="6883696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Selectie werkt niet alleen wanneer je bewust ouderdieren kiest die het beter doen dan andere, maar ook zonder dat je er bij stilstaat. </a:t>
            </a:r>
          </a:p>
          <a:p>
            <a:r>
              <a:rPr lang="nl-NL" dirty="0"/>
              <a:t>Als voorbeeld wintersterfte. Een volk moet natuurlijk in leven zijn om nieuwe koninginnen te leveren en om darren te leveren. Je verwacht daardoor enige selectiedruk op het kenmerk wintersterfte, gericht op een lagere wintersterfte. Het is aannemelijk dat omgevingsfacturen voor de wintersterfte een belangrijke rol spelen maar toch verwacht je enig selectieresultaat. Er is onderzoek dat nalaten van behandeling tegen </a:t>
            </a:r>
            <a:r>
              <a:rPr lang="nl-NL" dirty="0" err="1"/>
              <a:t>varroa</a:t>
            </a:r>
            <a:r>
              <a:rPr lang="nl-NL" dirty="0"/>
              <a:t> er juist toe leidt dat er een stevige selectiedruk is (als je plotseling stopt in het begin veel verliezen), maar ook behoorlijk resultaat, want de ervaring is dat de wintersterfte daarna zonder behandeling tegen </a:t>
            </a:r>
            <a:r>
              <a:rPr lang="nl-NL" dirty="0" err="1"/>
              <a:t>varroa</a:t>
            </a:r>
            <a:r>
              <a:rPr lang="nl-NL" dirty="0"/>
              <a:t> niet erg hoog meer is.</a:t>
            </a:r>
          </a:p>
        </p:txBody>
      </p:sp>
      <p:sp>
        <p:nvSpPr>
          <p:cNvPr id="4" name="Tijdelijke aanduiding voor dianummer 3"/>
          <p:cNvSpPr>
            <a:spLocks noGrp="1"/>
          </p:cNvSpPr>
          <p:nvPr>
            <p:ph type="sldNum" sz="quarter" idx="5"/>
          </p:nvPr>
        </p:nvSpPr>
        <p:spPr/>
        <p:txBody>
          <a:bodyPr/>
          <a:lstStyle/>
          <a:p>
            <a:fld id="{14081181-C1F0-4D0A-932A-7BF06ED33343}" type="slidenum">
              <a:rPr lang="nl-NL" smtClean="0"/>
              <a:t>14</a:t>
            </a:fld>
            <a:endParaRPr lang="nl-NL"/>
          </a:p>
        </p:txBody>
      </p:sp>
    </p:spTree>
    <p:extLst>
      <p:ext uri="{BB962C8B-B14F-4D97-AF65-F5344CB8AC3E}">
        <p14:creationId xmlns:p14="http://schemas.microsoft.com/office/powerpoint/2010/main" val="94929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Dit</a:t>
            </a:r>
            <a:r>
              <a:rPr lang="en-US" dirty="0"/>
              <a:t> Plaatje </a:t>
            </a:r>
            <a:r>
              <a:rPr lang="en-US" dirty="0" err="1"/>
              <a:t>suggereert</a:t>
            </a:r>
            <a:r>
              <a:rPr lang="en-US" dirty="0"/>
              <a:t> </a:t>
            </a:r>
            <a:r>
              <a:rPr lang="en-US" dirty="0" err="1"/>
              <a:t>dat</a:t>
            </a:r>
            <a:r>
              <a:rPr lang="en-US" dirty="0"/>
              <a:t> er in de loop van de </a:t>
            </a:r>
            <a:r>
              <a:rPr lang="en-US" dirty="0" err="1"/>
              <a:t>jaren</a:t>
            </a:r>
            <a:r>
              <a:rPr lang="en-US" dirty="0"/>
              <a:t> </a:t>
            </a:r>
            <a:r>
              <a:rPr lang="en-US" dirty="0" err="1"/>
              <a:t>ook</a:t>
            </a:r>
            <a:r>
              <a:rPr lang="en-US" dirty="0"/>
              <a:t> </a:t>
            </a:r>
            <a:r>
              <a:rPr lang="en-US" dirty="0" err="1"/>
              <a:t>wel</a:t>
            </a:r>
            <a:r>
              <a:rPr lang="en-US" dirty="0"/>
              <a:t> </a:t>
            </a:r>
            <a:r>
              <a:rPr lang="en-US" dirty="0" err="1"/>
              <a:t>enig</a:t>
            </a:r>
            <a:r>
              <a:rPr lang="en-US" dirty="0"/>
              <a:t> </a:t>
            </a:r>
            <a:r>
              <a:rPr lang="en-US" dirty="0" err="1"/>
              <a:t>selectieresultaat</a:t>
            </a:r>
            <a:r>
              <a:rPr lang="en-US" dirty="0"/>
              <a:t> is </a:t>
            </a:r>
            <a:r>
              <a:rPr lang="en-US" dirty="0" err="1"/>
              <a:t>voor</a:t>
            </a:r>
            <a:r>
              <a:rPr lang="en-US" dirty="0"/>
              <a:t> de </a:t>
            </a:r>
            <a:r>
              <a:rPr lang="en-US" dirty="0" err="1"/>
              <a:t>weerstand</a:t>
            </a:r>
            <a:r>
              <a:rPr lang="en-US" dirty="0"/>
              <a:t> </a:t>
            </a:r>
            <a:r>
              <a:rPr lang="en-US" dirty="0" err="1"/>
              <a:t>tegen</a:t>
            </a:r>
            <a:r>
              <a:rPr lang="en-US" dirty="0"/>
              <a:t> varroa </a:t>
            </a:r>
            <a:r>
              <a:rPr lang="en-US" dirty="0" err="1"/>
              <a:t>omdat</a:t>
            </a:r>
            <a:r>
              <a:rPr lang="en-US" dirty="0"/>
              <a:t> het </a:t>
            </a:r>
            <a:r>
              <a:rPr lang="en-US" dirty="0" err="1"/>
              <a:t>een</a:t>
            </a:r>
            <a:r>
              <a:rPr lang="en-US" dirty="0"/>
              <a:t> </a:t>
            </a:r>
            <a:r>
              <a:rPr lang="en-US" dirty="0" err="1"/>
              <a:t>belangrijke</a:t>
            </a:r>
            <a:r>
              <a:rPr lang="en-US" dirty="0"/>
              <a:t> (de </a:t>
            </a:r>
            <a:r>
              <a:rPr lang="en-US" dirty="0" err="1"/>
              <a:t>belangrijkste</a:t>
            </a:r>
            <a:r>
              <a:rPr lang="en-US" dirty="0"/>
              <a:t>) factor is </a:t>
            </a:r>
            <a:r>
              <a:rPr lang="en-US" dirty="0" err="1"/>
              <a:t>bij</a:t>
            </a:r>
            <a:r>
              <a:rPr lang="en-US" dirty="0"/>
              <a:t> </a:t>
            </a:r>
            <a:r>
              <a:rPr lang="en-US" dirty="0" err="1"/>
              <a:t>wintersterfte</a:t>
            </a:r>
            <a:r>
              <a:rPr lang="en-US" dirty="0"/>
              <a:t>. </a:t>
            </a:r>
            <a:endParaRPr lang="nl-NL" dirty="0"/>
          </a:p>
        </p:txBody>
      </p:sp>
      <p:sp>
        <p:nvSpPr>
          <p:cNvPr id="4" name="Slide Number Placeholder 3"/>
          <p:cNvSpPr>
            <a:spLocks noGrp="1"/>
          </p:cNvSpPr>
          <p:nvPr>
            <p:ph type="sldNum" sz="quarter" idx="5"/>
          </p:nvPr>
        </p:nvSpPr>
        <p:spPr/>
        <p:txBody>
          <a:bodyPr/>
          <a:lstStyle/>
          <a:p>
            <a:fld id="{14081181-C1F0-4D0A-932A-7BF06ED33343}" type="slidenum">
              <a:rPr lang="nl-NL" smtClean="0"/>
              <a:t>15</a:t>
            </a:fld>
            <a:endParaRPr lang="nl-NL"/>
          </a:p>
        </p:txBody>
      </p:sp>
    </p:spTree>
    <p:extLst>
      <p:ext uri="{BB962C8B-B14F-4D97-AF65-F5344CB8AC3E}">
        <p14:creationId xmlns:p14="http://schemas.microsoft.com/office/powerpoint/2010/main" val="227063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Dit grafiekje laat zien dat er een grote variatie is van jaar tot jaar wat betreft wintersterfte, zonder dat er een duidelijke oorzaak aan te wijzen is. Sinds 2005 lijkt er sprake te zijn van een daling, alhoewel de wintersterfte de laatste jaren weer wat lijkt te stijgen. </a:t>
            </a:r>
          </a:p>
        </p:txBody>
      </p:sp>
      <p:sp>
        <p:nvSpPr>
          <p:cNvPr id="4" name="Tijdelijke aanduiding voor dianummer 3"/>
          <p:cNvSpPr>
            <a:spLocks noGrp="1"/>
          </p:cNvSpPr>
          <p:nvPr>
            <p:ph type="sldNum" sz="quarter" idx="5"/>
          </p:nvPr>
        </p:nvSpPr>
        <p:spPr/>
        <p:txBody>
          <a:bodyPr/>
          <a:lstStyle/>
          <a:p>
            <a:fld id="{14081181-C1F0-4D0A-932A-7BF06ED33343}" type="slidenum">
              <a:rPr lang="nl-NL" smtClean="0"/>
              <a:t>16</a:t>
            </a:fld>
            <a:endParaRPr lang="nl-NL"/>
          </a:p>
        </p:txBody>
      </p:sp>
    </p:spTree>
    <p:extLst>
      <p:ext uri="{BB962C8B-B14F-4D97-AF65-F5344CB8AC3E}">
        <p14:creationId xmlns:p14="http://schemas.microsoft.com/office/powerpoint/2010/main" val="17763099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Als je veronderstelt dat er inderdaad sprake is van een systematische daling en dat die elk jaar wel weer hetzelfde zal zijn dan is een schatting daarvan 0,7% per jaar. Niet veel dus, maar wel iets. Misschien een illustratie van het effect van selectie waar je niet op uit was.</a:t>
            </a:r>
          </a:p>
        </p:txBody>
      </p:sp>
      <p:sp>
        <p:nvSpPr>
          <p:cNvPr id="4" name="Tijdelijke aanduiding voor dianummer 3"/>
          <p:cNvSpPr>
            <a:spLocks noGrp="1"/>
          </p:cNvSpPr>
          <p:nvPr>
            <p:ph type="sldNum" sz="quarter" idx="5"/>
          </p:nvPr>
        </p:nvSpPr>
        <p:spPr/>
        <p:txBody>
          <a:bodyPr/>
          <a:lstStyle/>
          <a:p>
            <a:fld id="{14081181-C1F0-4D0A-932A-7BF06ED33343}" type="slidenum">
              <a:rPr lang="nl-NL" smtClean="0"/>
              <a:t>17</a:t>
            </a:fld>
            <a:endParaRPr lang="nl-NL"/>
          </a:p>
        </p:txBody>
      </p:sp>
    </p:spTree>
    <p:extLst>
      <p:ext uri="{BB962C8B-B14F-4D97-AF65-F5344CB8AC3E}">
        <p14:creationId xmlns:p14="http://schemas.microsoft.com/office/powerpoint/2010/main" val="35138871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Maar je moet altijd behoorlijk uitkijken met dat soort berekeningen. Dat blijkt wel wanneer je er nog 3 eerdere jaren bijneemt. Dan is de regelmatige verandering nog maar 0,4% per jaar. In tegenstelling tot de situatie bij </a:t>
            </a:r>
            <a:r>
              <a:rPr lang="nl-NL" dirty="0" err="1"/>
              <a:t>Beebreed</a:t>
            </a:r>
            <a:r>
              <a:rPr lang="nl-NL" dirty="0"/>
              <a:t> waar je de invloed van genetica en van omgeving goed kunt scheiden, kun je dat over het algemeen niet en weet je niet in welke mate een verandering erfelijk van aard is en in hoeverre omgevingsfactoren een rol spelen.</a:t>
            </a:r>
          </a:p>
        </p:txBody>
      </p:sp>
      <p:sp>
        <p:nvSpPr>
          <p:cNvPr id="4" name="Tijdelijke aanduiding voor dianummer 3"/>
          <p:cNvSpPr>
            <a:spLocks noGrp="1"/>
          </p:cNvSpPr>
          <p:nvPr>
            <p:ph type="sldNum" sz="quarter" idx="5"/>
          </p:nvPr>
        </p:nvSpPr>
        <p:spPr/>
        <p:txBody>
          <a:bodyPr/>
          <a:lstStyle/>
          <a:p>
            <a:fld id="{14081181-C1F0-4D0A-932A-7BF06ED33343}" type="slidenum">
              <a:rPr lang="nl-NL" smtClean="0"/>
              <a:t>18</a:t>
            </a:fld>
            <a:endParaRPr lang="nl-NL"/>
          </a:p>
        </p:txBody>
      </p:sp>
    </p:spTree>
    <p:extLst>
      <p:ext uri="{BB962C8B-B14F-4D97-AF65-F5344CB8AC3E}">
        <p14:creationId xmlns:p14="http://schemas.microsoft.com/office/powerpoint/2010/main" val="26164782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De </a:t>
            </a:r>
            <a:r>
              <a:rPr lang="en-GB" dirty="0" err="1"/>
              <a:t>erfelijke</a:t>
            </a:r>
            <a:r>
              <a:rPr lang="en-GB" dirty="0"/>
              <a:t> </a:t>
            </a:r>
            <a:r>
              <a:rPr lang="en-GB" dirty="0" err="1"/>
              <a:t>aanleg</a:t>
            </a:r>
            <a:r>
              <a:rPr lang="en-GB" dirty="0"/>
              <a:t> van </a:t>
            </a:r>
            <a:r>
              <a:rPr lang="en-GB" dirty="0" err="1"/>
              <a:t>een</a:t>
            </a:r>
            <a:r>
              <a:rPr lang="en-GB" dirty="0"/>
              <a:t> volk </a:t>
            </a:r>
            <a:r>
              <a:rPr lang="en-GB" dirty="0" err="1"/>
              <a:t>wordt</a:t>
            </a:r>
            <a:r>
              <a:rPr lang="en-GB" dirty="0"/>
              <a:t> door de </a:t>
            </a:r>
            <a:r>
              <a:rPr lang="en-GB" dirty="0" err="1"/>
              <a:t>aanleg</a:t>
            </a:r>
            <a:r>
              <a:rPr lang="en-GB" dirty="0"/>
              <a:t> van de </a:t>
            </a:r>
            <a:r>
              <a:rPr lang="en-GB" dirty="0" err="1"/>
              <a:t>koningin</a:t>
            </a:r>
            <a:r>
              <a:rPr lang="en-GB" dirty="0"/>
              <a:t> </a:t>
            </a:r>
            <a:r>
              <a:rPr lang="en-GB" dirty="0" err="1"/>
              <a:t>bepaald</a:t>
            </a:r>
            <a:r>
              <a:rPr lang="en-GB" dirty="0"/>
              <a:t> maar </a:t>
            </a:r>
            <a:r>
              <a:rPr lang="en-GB" dirty="0" err="1"/>
              <a:t>ook</a:t>
            </a:r>
            <a:r>
              <a:rPr lang="en-GB" dirty="0"/>
              <a:t> door de </a:t>
            </a:r>
            <a:r>
              <a:rPr lang="en-GB" dirty="0" err="1"/>
              <a:t>darren</a:t>
            </a:r>
            <a:r>
              <a:rPr lang="en-GB" dirty="0"/>
              <a:t> </a:t>
            </a:r>
            <a:r>
              <a:rPr lang="en-GB" dirty="0" err="1"/>
              <a:t>waarmee</a:t>
            </a:r>
            <a:r>
              <a:rPr lang="en-GB" dirty="0"/>
              <a:t> ze is </a:t>
            </a:r>
            <a:r>
              <a:rPr lang="en-GB" dirty="0" err="1"/>
              <a:t>gepaard</a:t>
            </a:r>
            <a:r>
              <a:rPr lang="en-GB" dirty="0"/>
              <a:t>. </a:t>
            </a:r>
            <a:r>
              <a:rPr lang="en-GB" dirty="0" err="1"/>
              <a:t>Werksters</a:t>
            </a:r>
            <a:r>
              <a:rPr lang="en-GB" dirty="0"/>
              <a:t> </a:t>
            </a:r>
            <a:r>
              <a:rPr lang="en-GB" dirty="0" err="1"/>
              <a:t>ontlenen</a:t>
            </a:r>
            <a:r>
              <a:rPr lang="en-GB" dirty="0"/>
              <a:t> de </a:t>
            </a:r>
            <a:r>
              <a:rPr lang="en-GB" dirty="0" err="1"/>
              <a:t>helft</a:t>
            </a:r>
            <a:r>
              <a:rPr lang="en-GB" dirty="0"/>
              <a:t> van </a:t>
            </a:r>
            <a:r>
              <a:rPr lang="en-GB" dirty="0" err="1"/>
              <a:t>hun</a:t>
            </a:r>
            <a:r>
              <a:rPr lang="en-GB" dirty="0"/>
              <a:t> </a:t>
            </a:r>
            <a:r>
              <a:rPr lang="en-GB" dirty="0" err="1"/>
              <a:t>erfelijk</a:t>
            </a:r>
            <a:r>
              <a:rPr lang="en-GB" dirty="0"/>
              <a:t> material </a:t>
            </a:r>
            <a:r>
              <a:rPr lang="en-GB" dirty="0" err="1"/>
              <a:t>aan</a:t>
            </a:r>
            <a:r>
              <a:rPr lang="en-GB" dirty="0"/>
              <a:t> de </a:t>
            </a:r>
            <a:r>
              <a:rPr lang="en-GB" dirty="0" err="1"/>
              <a:t>koningin</a:t>
            </a:r>
            <a:r>
              <a:rPr lang="en-GB" dirty="0"/>
              <a:t>, de </a:t>
            </a:r>
            <a:r>
              <a:rPr lang="en-GB" dirty="0" err="1"/>
              <a:t>andere</a:t>
            </a:r>
            <a:r>
              <a:rPr lang="en-GB" dirty="0"/>
              <a:t> </a:t>
            </a:r>
            <a:r>
              <a:rPr lang="en-GB" dirty="0" err="1"/>
              <a:t>helft</a:t>
            </a:r>
            <a:r>
              <a:rPr lang="en-GB" dirty="0"/>
              <a:t> </a:t>
            </a:r>
            <a:r>
              <a:rPr lang="en-GB" dirty="0" err="1"/>
              <a:t>aan</a:t>
            </a:r>
            <a:r>
              <a:rPr lang="en-GB" dirty="0"/>
              <a:t> de </a:t>
            </a:r>
            <a:r>
              <a:rPr lang="en-GB" dirty="0" err="1"/>
              <a:t>darren</a:t>
            </a:r>
            <a:r>
              <a:rPr lang="en-GB" dirty="0"/>
              <a:t>. Als </a:t>
            </a:r>
            <a:r>
              <a:rPr lang="en-GB" dirty="0" err="1"/>
              <a:t>een</a:t>
            </a:r>
            <a:r>
              <a:rPr lang="en-GB" dirty="0"/>
              <a:t> </a:t>
            </a:r>
            <a:r>
              <a:rPr lang="en-GB" dirty="0" err="1"/>
              <a:t>imker</a:t>
            </a:r>
            <a:r>
              <a:rPr lang="en-GB" dirty="0"/>
              <a:t> en de </a:t>
            </a:r>
            <a:r>
              <a:rPr lang="en-GB" dirty="0" err="1"/>
              <a:t>imkers</a:t>
            </a:r>
            <a:r>
              <a:rPr lang="en-GB" dirty="0"/>
              <a:t> in de </a:t>
            </a:r>
            <a:r>
              <a:rPr lang="en-GB" dirty="0" err="1"/>
              <a:t>wijde</a:t>
            </a:r>
            <a:r>
              <a:rPr lang="en-GB" dirty="0"/>
              <a:t> </a:t>
            </a:r>
            <a:r>
              <a:rPr lang="en-GB" dirty="0" err="1"/>
              <a:t>omgeving</a:t>
            </a:r>
            <a:r>
              <a:rPr lang="en-GB" dirty="0"/>
              <a:t> in de </a:t>
            </a:r>
            <a:r>
              <a:rPr lang="en-GB" dirty="0" err="1"/>
              <a:t>zelfde</a:t>
            </a:r>
            <a:r>
              <a:rPr lang="en-GB" dirty="0"/>
              <a:t> </a:t>
            </a:r>
            <a:r>
              <a:rPr lang="en-GB" dirty="0" err="1"/>
              <a:t>richting</a:t>
            </a:r>
            <a:r>
              <a:rPr lang="en-GB" dirty="0"/>
              <a:t> </a:t>
            </a:r>
            <a:r>
              <a:rPr lang="en-GB" dirty="0" err="1"/>
              <a:t>hun</a:t>
            </a:r>
            <a:r>
              <a:rPr lang="en-GB" dirty="0"/>
              <a:t> </a:t>
            </a:r>
            <a:r>
              <a:rPr lang="en-GB" dirty="0" err="1"/>
              <a:t>volken</a:t>
            </a:r>
            <a:r>
              <a:rPr lang="en-GB" dirty="0"/>
              <a:t> </a:t>
            </a:r>
            <a:r>
              <a:rPr lang="en-GB" dirty="0" err="1"/>
              <a:t>willen</a:t>
            </a:r>
            <a:r>
              <a:rPr lang="en-GB" dirty="0"/>
              <a:t> </a:t>
            </a:r>
            <a:r>
              <a:rPr lang="en-GB" dirty="0" err="1"/>
              <a:t>verbeteren</a:t>
            </a:r>
            <a:r>
              <a:rPr lang="en-GB" dirty="0"/>
              <a:t> door </a:t>
            </a:r>
            <a:r>
              <a:rPr lang="en-GB" dirty="0" err="1"/>
              <a:t>selectie</a:t>
            </a:r>
            <a:r>
              <a:rPr lang="en-GB" dirty="0"/>
              <a:t>, </a:t>
            </a:r>
            <a:r>
              <a:rPr lang="en-GB" dirty="0" err="1"/>
              <a:t>bijvoorbeeld</a:t>
            </a:r>
            <a:r>
              <a:rPr lang="en-GB" dirty="0"/>
              <a:t> door </a:t>
            </a:r>
            <a:r>
              <a:rPr lang="en-GB" dirty="0" err="1"/>
              <a:t>alleen</a:t>
            </a:r>
            <a:r>
              <a:rPr lang="en-GB" dirty="0"/>
              <a:t> </a:t>
            </a:r>
            <a:r>
              <a:rPr lang="en-GB" dirty="0" err="1"/>
              <a:t>kunstzwermen</a:t>
            </a:r>
            <a:r>
              <a:rPr lang="en-GB" dirty="0"/>
              <a:t> </a:t>
            </a:r>
            <a:r>
              <a:rPr lang="en-GB" dirty="0" err="1"/>
              <a:t>te</a:t>
            </a:r>
            <a:r>
              <a:rPr lang="en-GB" dirty="0"/>
              <a:t> </a:t>
            </a:r>
            <a:r>
              <a:rPr lang="en-GB" dirty="0" err="1"/>
              <a:t>maken</a:t>
            </a:r>
            <a:r>
              <a:rPr lang="en-GB" dirty="0"/>
              <a:t> van de </a:t>
            </a:r>
            <a:r>
              <a:rPr lang="en-GB" dirty="0" err="1"/>
              <a:t>betere</a:t>
            </a:r>
            <a:r>
              <a:rPr lang="en-GB" dirty="0"/>
              <a:t> </a:t>
            </a:r>
            <a:r>
              <a:rPr lang="en-GB" dirty="0" err="1"/>
              <a:t>volken</a:t>
            </a:r>
            <a:r>
              <a:rPr lang="en-GB" dirty="0"/>
              <a:t>, dan </a:t>
            </a:r>
            <a:r>
              <a:rPr lang="en-GB" dirty="0" err="1"/>
              <a:t>werkt</a:t>
            </a:r>
            <a:r>
              <a:rPr lang="en-GB" dirty="0"/>
              <a:t> </a:t>
            </a:r>
            <a:r>
              <a:rPr lang="en-GB" dirty="0" err="1"/>
              <a:t>selectie</a:t>
            </a:r>
            <a:r>
              <a:rPr lang="en-GB" dirty="0"/>
              <a:t> </a:t>
            </a:r>
            <a:r>
              <a:rPr lang="en-GB" dirty="0" err="1"/>
              <a:t>goed</a:t>
            </a:r>
            <a:r>
              <a:rPr lang="en-GB" dirty="0"/>
              <a:t>. Want </a:t>
            </a:r>
            <a:r>
              <a:rPr lang="en-GB" dirty="0" err="1"/>
              <a:t>niet</a:t>
            </a:r>
            <a:r>
              <a:rPr lang="en-GB" dirty="0"/>
              <a:t> </a:t>
            </a:r>
            <a:r>
              <a:rPr lang="en-GB" dirty="0" err="1"/>
              <a:t>alleen</a:t>
            </a:r>
            <a:r>
              <a:rPr lang="en-GB" dirty="0"/>
              <a:t> de </a:t>
            </a:r>
            <a:r>
              <a:rPr lang="en-GB" dirty="0" err="1"/>
              <a:t>koninginnen</a:t>
            </a:r>
            <a:r>
              <a:rPr lang="en-GB" dirty="0"/>
              <a:t> </a:t>
            </a:r>
            <a:r>
              <a:rPr lang="en-GB" dirty="0" err="1"/>
              <a:t>zijn</a:t>
            </a:r>
            <a:r>
              <a:rPr lang="en-GB" dirty="0"/>
              <a:t> </a:t>
            </a:r>
            <a:r>
              <a:rPr lang="en-GB" dirty="0" err="1"/>
              <a:t>elke</a:t>
            </a:r>
            <a:r>
              <a:rPr lang="en-GB" dirty="0"/>
              <a:t> </a:t>
            </a:r>
            <a:r>
              <a:rPr lang="en-GB" dirty="0" err="1"/>
              <a:t>generatie</a:t>
            </a:r>
            <a:r>
              <a:rPr lang="en-GB" dirty="0"/>
              <a:t> </a:t>
            </a:r>
            <a:r>
              <a:rPr lang="en-GB" dirty="0" err="1"/>
              <a:t>beter</a:t>
            </a:r>
            <a:r>
              <a:rPr lang="en-GB" dirty="0"/>
              <a:t> maar </a:t>
            </a:r>
            <a:r>
              <a:rPr lang="en-GB" dirty="0" err="1"/>
              <a:t>ook</a:t>
            </a:r>
            <a:r>
              <a:rPr lang="en-GB" dirty="0"/>
              <a:t> de </a:t>
            </a:r>
            <a:r>
              <a:rPr lang="en-GB" dirty="0" err="1"/>
              <a:t>darren</a:t>
            </a:r>
            <a:r>
              <a:rPr lang="en-GB" dirty="0"/>
              <a:t> die door die </a:t>
            </a:r>
            <a:r>
              <a:rPr lang="en-GB" dirty="0" err="1"/>
              <a:t>betere</a:t>
            </a:r>
            <a:r>
              <a:rPr lang="en-GB" dirty="0"/>
              <a:t> </a:t>
            </a:r>
            <a:r>
              <a:rPr lang="en-GB" dirty="0" err="1"/>
              <a:t>koninginnen</a:t>
            </a:r>
            <a:r>
              <a:rPr lang="en-GB" dirty="0"/>
              <a:t> </a:t>
            </a:r>
            <a:r>
              <a:rPr lang="en-GB" dirty="0" err="1"/>
              <a:t>worden</a:t>
            </a:r>
            <a:r>
              <a:rPr lang="en-GB" dirty="0"/>
              <a:t> </a:t>
            </a:r>
            <a:r>
              <a:rPr lang="en-GB" dirty="0" err="1"/>
              <a:t>geproduceerd</a:t>
            </a:r>
            <a:r>
              <a:rPr lang="en-GB" dirty="0"/>
              <a:t>. “Als </a:t>
            </a:r>
            <a:r>
              <a:rPr lang="en-GB" dirty="0" err="1"/>
              <a:t>iedereen</a:t>
            </a:r>
            <a:r>
              <a:rPr lang="en-GB" dirty="0"/>
              <a:t> </a:t>
            </a:r>
            <a:r>
              <a:rPr lang="en-GB" dirty="0" err="1"/>
              <a:t>meedoet</a:t>
            </a:r>
            <a:r>
              <a:rPr lang="en-GB" dirty="0"/>
              <a:t>” is dan </a:t>
            </a:r>
            <a:r>
              <a:rPr lang="en-GB" dirty="0" err="1"/>
              <a:t>een</a:t>
            </a:r>
            <a:r>
              <a:rPr lang="en-GB" dirty="0"/>
              <a:t> </a:t>
            </a:r>
            <a:r>
              <a:rPr lang="en-GB" dirty="0" err="1"/>
              <a:t>harde</a:t>
            </a:r>
            <a:r>
              <a:rPr lang="en-GB" dirty="0"/>
              <a:t> </a:t>
            </a:r>
            <a:r>
              <a:rPr lang="en-GB" dirty="0" err="1"/>
              <a:t>voorwaarde</a:t>
            </a:r>
            <a:r>
              <a:rPr lang="en-GB" dirty="0"/>
              <a:t>. </a:t>
            </a:r>
            <a:r>
              <a:rPr lang="en-GB" dirty="0" err="1"/>
              <a:t>Wanneer</a:t>
            </a:r>
            <a:r>
              <a:rPr lang="en-GB" dirty="0"/>
              <a:t> </a:t>
            </a:r>
            <a:r>
              <a:rPr lang="en-GB" dirty="0" err="1"/>
              <a:t>een</a:t>
            </a:r>
            <a:r>
              <a:rPr lang="en-GB" dirty="0"/>
              <a:t> </a:t>
            </a:r>
            <a:r>
              <a:rPr lang="en-GB" dirty="0" err="1"/>
              <a:t>imker</a:t>
            </a:r>
            <a:r>
              <a:rPr lang="en-GB" dirty="0"/>
              <a:t> in </a:t>
            </a:r>
            <a:r>
              <a:rPr lang="en-GB" dirty="0" err="1"/>
              <a:t>zijn</a:t>
            </a:r>
            <a:r>
              <a:rPr lang="en-GB" dirty="0"/>
              <a:t> </a:t>
            </a:r>
            <a:r>
              <a:rPr lang="en-GB" dirty="0" err="1"/>
              <a:t>eentje</a:t>
            </a:r>
            <a:r>
              <a:rPr lang="en-GB" dirty="0"/>
              <a:t> op die </a:t>
            </a:r>
            <a:r>
              <a:rPr lang="en-GB" dirty="0" err="1"/>
              <a:t>manier</a:t>
            </a:r>
            <a:r>
              <a:rPr lang="en-GB" dirty="0"/>
              <a:t> </a:t>
            </a:r>
            <a:r>
              <a:rPr lang="en-GB" dirty="0" err="1"/>
              <a:t>selecteert</a:t>
            </a:r>
            <a:r>
              <a:rPr lang="en-GB" dirty="0"/>
              <a:t> dan </a:t>
            </a:r>
            <a:r>
              <a:rPr lang="en-GB" dirty="0" err="1"/>
              <a:t>worden</a:t>
            </a:r>
            <a:r>
              <a:rPr lang="en-GB" dirty="0"/>
              <a:t> die </a:t>
            </a:r>
            <a:r>
              <a:rPr lang="en-GB" dirty="0" err="1"/>
              <a:t>aangepaard</a:t>
            </a:r>
            <a:r>
              <a:rPr lang="en-GB" dirty="0"/>
              <a:t> met “</a:t>
            </a:r>
            <a:r>
              <a:rPr lang="en-GB" dirty="0" err="1"/>
              <a:t>gemiddelde</a:t>
            </a:r>
            <a:r>
              <a:rPr lang="en-GB" dirty="0"/>
              <a:t>” </a:t>
            </a:r>
            <a:r>
              <a:rPr lang="en-GB" dirty="0" err="1"/>
              <a:t>darren</a:t>
            </a:r>
            <a:r>
              <a:rPr lang="en-GB" dirty="0"/>
              <a:t>. Met de </a:t>
            </a:r>
            <a:r>
              <a:rPr lang="en-GB" dirty="0" err="1"/>
              <a:t>darren</a:t>
            </a:r>
            <a:r>
              <a:rPr lang="en-GB" dirty="0"/>
              <a:t> van de </a:t>
            </a:r>
            <a:r>
              <a:rPr lang="en-GB" dirty="0" err="1"/>
              <a:t>burendie</a:t>
            </a:r>
            <a:r>
              <a:rPr lang="en-GB" dirty="0"/>
              <a:t> </a:t>
            </a:r>
            <a:r>
              <a:rPr lang="en-GB" dirty="0" err="1"/>
              <a:t>niets</a:t>
            </a:r>
            <a:r>
              <a:rPr lang="en-GB" dirty="0"/>
              <a:t> </a:t>
            </a:r>
            <a:r>
              <a:rPr lang="en-GB" dirty="0" err="1"/>
              <a:t>aan</a:t>
            </a:r>
            <a:r>
              <a:rPr lang="en-GB" dirty="0"/>
              <a:t> </a:t>
            </a:r>
            <a:r>
              <a:rPr lang="en-GB" dirty="0" err="1"/>
              <a:t>selectie</a:t>
            </a:r>
            <a:r>
              <a:rPr lang="en-GB" dirty="0"/>
              <a:t> </a:t>
            </a:r>
            <a:r>
              <a:rPr lang="en-GB" dirty="0" err="1"/>
              <a:t>doen</a:t>
            </a:r>
            <a:r>
              <a:rPr lang="en-GB" dirty="0"/>
              <a:t>, of in </a:t>
            </a:r>
            <a:r>
              <a:rPr lang="en-GB" dirty="0" err="1"/>
              <a:t>een</a:t>
            </a:r>
            <a:r>
              <a:rPr lang="en-GB" dirty="0"/>
              <a:t> </a:t>
            </a:r>
            <a:r>
              <a:rPr lang="en-GB" dirty="0" err="1"/>
              <a:t>andere</a:t>
            </a:r>
            <a:r>
              <a:rPr lang="en-GB" dirty="0"/>
              <a:t> </a:t>
            </a:r>
            <a:r>
              <a:rPr lang="en-GB" dirty="0" err="1"/>
              <a:t>richting</a:t>
            </a:r>
            <a:r>
              <a:rPr lang="en-GB" dirty="0"/>
              <a:t>. </a:t>
            </a:r>
            <a:r>
              <a:rPr lang="en-GB" dirty="0" err="1"/>
              <a:t>Dat</a:t>
            </a:r>
            <a:r>
              <a:rPr lang="en-GB" dirty="0"/>
              <a:t> </a:t>
            </a:r>
            <a:r>
              <a:rPr lang="en-GB" dirty="0" err="1"/>
              <a:t>schiet</a:t>
            </a:r>
            <a:r>
              <a:rPr lang="en-GB" dirty="0"/>
              <a:t> </a:t>
            </a:r>
            <a:r>
              <a:rPr lang="en-GB" dirty="0" err="1"/>
              <a:t>absoluut</a:t>
            </a:r>
            <a:r>
              <a:rPr lang="en-GB" dirty="0"/>
              <a:t> </a:t>
            </a:r>
            <a:r>
              <a:rPr lang="en-GB" dirty="0" err="1"/>
              <a:t>niet</a:t>
            </a:r>
            <a:r>
              <a:rPr lang="en-GB" dirty="0"/>
              <a:t> op. </a:t>
            </a:r>
            <a:r>
              <a:rPr lang="en-GB" dirty="0" err="1"/>
              <a:t>Sterker</a:t>
            </a:r>
            <a:r>
              <a:rPr lang="en-GB" dirty="0"/>
              <a:t> </a:t>
            </a:r>
            <a:r>
              <a:rPr lang="en-GB" dirty="0" err="1"/>
              <a:t>nog</a:t>
            </a:r>
            <a:r>
              <a:rPr lang="en-GB" dirty="0"/>
              <a:t>, al </a:t>
            </a:r>
            <a:r>
              <a:rPr lang="en-GB" dirty="0" err="1"/>
              <a:t>gauw</a:t>
            </a:r>
            <a:r>
              <a:rPr lang="en-GB" dirty="0"/>
              <a:t> </a:t>
            </a:r>
            <a:r>
              <a:rPr lang="en-GB" dirty="0" err="1"/>
              <a:t>schiet</a:t>
            </a:r>
            <a:r>
              <a:rPr lang="en-GB" dirty="0"/>
              <a:t> je die </a:t>
            </a:r>
            <a:r>
              <a:rPr lang="en-GB" dirty="0" err="1"/>
              <a:t>ene</a:t>
            </a:r>
            <a:r>
              <a:rPr lang="en-GB" dirty="0"/>
              <a:t> </a:t>
            </a:r>
            <a:r>
              <a:rPr lang="en-GB" dirty="0" err="1"/>
              <a:t>imker</a:t>
            </a:r>
            <a:r>
              <a:rPr lang="en-GB" dirty="0"/>
              <a:t> </a:t>
            </a:r>
            <a:r>
              <a:rPr lang="en-GB" dirty="0" err="1"/>
              <a:t>helemaal</a:t>
            </a:r>
            <a:r>
              <a:rPr lang="en-GB" dirty="0"/>
              <a:t> </a:t>
            </a:r>
            <a:r>
              <a:rPr lang="en-GB" dirty="0" err="1"/>
              <a:t>niet</a:t>
            </a:r>
            <a:r>
              <a:rPr lang="en-GB" dirty="0"/>
              <a:t> </a:t>
            </a:r>
            <a:r>
              <a:rPr lang="en-GB" dirty="0" err="1"/>
              <a:t>meer</a:t>
            </a:r>
            <a:r>
              <a:rPr lang="en-GB" dirty="0"/>
              <a:t> op </a:t>
            </a:r>
            <a:r>
              <a:rPr lang="en-GB" dirty="0" err="1"/>
              <a:t>doordat</a:t>
            </a:r>
            <a:r>
              <a:rPr lang="en-GB" dirty="0"/>
              <a:t> </a:t>
            </a:r>
            <a:r>
              <a:rPr lang="en-GB" dirty="0" err="1"/>
              <a:t>zijn</a:t>
            </a:r>
            <a:r>
              <a:rPr lang="en-GB" dirty="0"/>
              <a:t> </a:t>
            </a:r>
            <a:r>
              <a:rPr lang="en-GB" dirty="0" err="1"/>
              <a:t>volken</a:t>
            </a:r>
            <a:r>
              <a:rPr lang="en-GB" dirty="0"/>
              <a:t> steeds </a:t>
            </a:r>
            <a:r>
              <a:rPr lang="en-GB" dirty="0" err="1"/>
              <a:t>weer</a:t>
            </a:r>
            <a:r>
              <a:rPr lang="en-GB" dirty="0"/>
              <a:t> </a:t>
            </a:r>
            <a:r>
              <a:rPr lang="en-GB" dirty="0" err="1"/>
              <a:t>teruggetrokken</a:t>
            </a:r>
            <a:r>
              <a:rPr lang="en-GB" dirty="0"/>
              <a:t> </a:t>
            </a:r>
            <a:r>
              <a:rPr lang="en-GB" dirty="0" err="1"/>
              <a:t>worden</a:t>
            </a:r>
            <a:r>
              <a:rPr lang="en-GB" dirty="0"/>
              <a:t> </a:t>
            </a:r>
            <a:r>
              <a:rPr lang="en-GB" dirty="0" err="1"/>
              <a:t>naar</a:t>
            </a:r>
            <a:r>
              <a:rPr lang="en-GB" dirty="0"/>
              <a:t> het </a:t>
            </a:r>
            <a:r>
              <a:rPr lang="en-GB" dirty="0" err="1"/>
              <a:t>niveau</a:t>
            </a:r>
            <a:r>
              <a:rPr lang="en-GB" dirty="0"/>
              <a:t> </a:t>
            </a:r>
            <a:r>
              <a:rPr lang="en-GB" dirty="0" err="1"/>
              <a:t>iets</a:t>
            </a:r>
            <a:r>
              <a:rPr lang="en-GB" dirty="0"/>
              <a:t> </a:t>
            </a:r>
            <a:r>
              <a:rPr lang="en-GB" dirty="0" err="1"/>
              <a:t>boven</a:t>
            </a:r>
            <a:r>
              <a:rPr lang="en-GB" dirty="0"/>
              <a:t> de </a:t>
            </a:r>
            <a:r>
              <a:rPr lang="en-GB" dirty="0" err="1"/>
              <a:t>gemiddelde</a:t>
            </a:r>
            <a:r>
              <a:rPr lang="en-GB" dirty="0"/>
              <a:t> </a:t>
            </a:r>
            <a:r>
              <a:rPr lang="en-GB" dirty="0" err="1"/>
              <a:t>dar</a:t>
            </a:r>
            <a:r>
              <a:rPr lang="en-GB" dirty="0"/>
              <a:t>.</a:t>
            </a:r>
            <a:endParaRPr lang="nl-NL" dirty="0"/>
          </a:p>
        </p:txBody>
      </p:sp>
      <p:sp>
        <p:nvSpPr>
          <p:cNvPr id="4" name="Tijdelijke aanduiding voor dianummer 3"/>
          <p:cNvSpPr>
            <a:spLocks noGrp="1"/>
          </p:cNvSpPr>
          <p:nvPr>
            <p:ph type="sldNum" sz="quarter" idx="5"/>
          </p:nvPr>
        </p:nvSpPr>
        <p:spPr/>
        <p:txBody>
          <a:bodyPr/>
          <a:lstStyle/>
          <a:p>
            <a:fld id="{14081181-C1F0-4D0A-932A-7BF06ED33343}" type="slidenum">
              <a:rPr lang="nl-NL" smtClean="0"/>
              <a:t>19</a:t>
            </a:fld>
            <a:endParaRPr lang="nl-NL"/>
          </a:p>
        </p:txBody>
      </p:sp>
    </p:spTree>
    <p:extLst>
      <p:ext uri="{BB962C8B-B14F-4D97-AF65-F5344CB8AC3E}">
        <p14:creationId xmlns:p14="http://schemas.microsoft.com/office/powerpoint/2010/main" val="3763627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voordracht bestaat uit twee delen. In het eerste deel wordt besproken wat selectie inhoudt en wat het resultaat van selectie kan zijn. In het tweede deel wordt besproken waarom je zou willen selecteren en wat daartoe zoal de mogelijkheden zijn.</a:t>
            </a:r>
          </a:p>
          <a:p>
            <a:r>
              <a:rPr lang="nl-NL" dirty="0"/>
              <a:t>Dat eerste deel bevat een viertal “waarheden”. Zaken waarvan ik zeker ben, op grond van ervaring en wetenschappelijk inzicht.</a:t>
            </a:r>
          </a:p>
        </p:txBody>
      </p:sp>
      <p:sp>
        <p:nvSpPr>
          <p:cNvPr id="4" name="Tijdelijke aanduiding voor dianummer 3"/>
          <p:cNvSpPr>
            <a:spLocks noGrp="1"/>
          </p:cNvSpPr>
          <p:nvPr>
            <p:ph type="sldNum" sz="quarter" idx="5"/>
          </p:nvPr>
        </p:nvSpPr>
        <p:spPr/>
        <p:txBody>
          <a:bodyPr/>
          <a:lstStyle/>
          <a:p>
            <a:fld id="{14081181-C1F0-4D0A-932A-7BF06ED33343}" type="slidenum">
              <a:rPr lang="nl-NL" smtClean="0"/>
              <a:t>2</a:t>
            </a:fld>
            <a:endParaRPr lang="nl-NL"/>
          </a:p>
        </p:txBody>
      </p:sp>
    </p:spTree>
    <p:extLst>
      <p:ext uri="{BB962C8B-B14F-4D97-AF65-F5344CB8AC3E}">
        <p14:creationId xmlns:p14="http://schemas.microsoft.com/office/powerpoint/2010/main" val="10182262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Het </a:t>
            </a:r>
            <a:r>
              <a:rPr lang="en-GB" dirty="0" err="1"/>
              <a:t>meest</a:t>
            </a:r>
            <a:r>
              <a:rPr lang="en-GB" dirty="0"/>
              <a:t> </a:t>
            </a:r>
            <a:r>
              <a:rPr lang="en-GB" dirty="0" err="1"/>
              <a:t>aansprekende</a:t>
            </a:r>
            <a:r>
              <a:rPr lang="en-GB" dirty="0"/>
              <a:t> </a:t>
            </a:r>
            <a:r>
              <a:rPr lang="en-GB" dirty="0" err="1"/>
              <a:t>voorbeeld</a:t>
            </a:r>
            <a:r>
              <a:rPr lang="en-GB" dirty="0"/>
              <a:t> van </a:t>
            </a:r>
            <a:r>
              <a:rPr lang="en-GB" dirty="0" err="1"/>
              <a:t>deze</a:t>
            </a:r>
            <a:r>
              <a:rPr lang="en-GB" dirty="0"/>
              <a:t> stelling is </a:t>
            </a:r>
            <a:r>
              <a:rPr lang="en-GB" dirty="0" err="1"/>
              <a:t>misschien</a:t>
            </a:r>
            <a:r>
              <a:rPr lang="en-GB" dirty="0"/>
              <a:t> </a:t>
            </a:r>
            <a:r>
              <a:rPr lang="en-GB" dirty="0" err="1"/>
              <a:t>wel</a:t>
            </a:r>
            <a:r>
              <a:rPr lang="en-GB" dirty="0"/>
              <a:t> het </a:t>
            </a:r>
            <a:r>
              <a:rPr lang="en-GB" dirty="0" err="1"/>
              <a:t>zwart</a:t>
            </a:r>
            <a:r>
              <a:rPr lang="en-GB" dirty="0"/>
              <a:t> </a:t>
            </a:r>
            <a:r>
              <a:rPr lang="en-GB" dirty="0" err="1"/>
              <a:t>willen</a:t>
            </a:r>
            <a:r>
              <a:rPr lang="en-GB" dirty="0"/>
              <a:t> </a:t>
            </a:r>
            <a:r>
              <a:rPr lang="en-GB" dirty="0" err="1"/>
              <a:t>houden</a:t>
            </a:r>
            <a:r>
              <a:rPr lang="en-GB" dirty="0"/>
              <a:t> of </a:t>
            </a:r>
            <a:r>
              <a:rPr lang="en-GB" dirty="0" err="1"/>
              <a:t>maken</a:t>
            </a:r>
            <a:r>
              <a:rPr lang="en-GB" dirty="0"/>
              <a:t> van de </a:t>
            </a:r>
            <a:r>
              <a:rPr lang="en-GB" dirty="0" err="1"/>
              <a:t>zwarte</a:t>
            </a:r>
            <a:r>
              <a:rPr lang="en-GB" dirty="0"/>
              <a:t> </a:t>
            </a:r>
            <a:r>
              <a:rPr lang="en-GB" dirty="0" err="1"/>
              <a:t>bij</a:t>
            </a:r>
            <a:r>
              <a:rPr lang="en-GB" dirty="0"/>
              <a:t>. Als er op Texel maar </a:t>
            </a:r>
            <a:r>
              <a:rPr lang="en-GB" dirty="0" err="1"/>
              <a:t>een</a:t>
            </a:r>
            <a:r>
              <a:rPr lang="en-GB" dirty="0"/>
              <a:t> of </a:t>
            </a:r>
            <a:r>
              <a:rPr lang="en-GB" dirty="0" err="1"/>
              <a:t>enkele</a:t>
            </a:r>
            <a:r>
              <a:rPr lang="en-GB" dirty="0"/>
              <a:t> </a:t>
            </a:r>
            <a:r>
              <a:rPr lang="en-GB" dirty="0" err="1"/>
              <a:t>imkers</a:t>
            </a:r>
            <a:r>
              <a:rPr lang="en-GB" dirty="0"/>
              <a:t> </a:t>
            </a:r>
            <a:r>
              <a:rPr lang="en-GB" dirty="0" err="1"/>
              <a:t>zitten</a:t>
            </a:r>
            <a:r>
              <a:rPr lang="en-GB" dirty="0"/>
              <a:t> met </a:t>
            </a:r>
            <a:r>
              <a:rPr lang="en-GB" dirty="0" err="1"/>
              <a:t>gele</a:t>
            </a:r>
            <a:r>
              <a:rPr lang="en-GB" dirty="0"/>
              <a:t> of </a:t>
            </a:r>
            <a:r>
              <a:rPr lang="en-GB" dirty="0" err="1"/>
              <a:t>grauwe</a:t>
            </a:r>
            <a:r>
              <a:rPr lang="en-GB" dirty="0"/>
              <a:t> </a:t>
            </a:r>
            <a:r>
              <a:rPr lang="en-GB" dirty="0" err="1"/>
              <a:t>bijen</a:t>
            </a:r>
            <a:r>
              <a:rPr lang="en-GB" dirty="0"/>
              <a:t> dan is het </a:t>
            </a:r>
            <a:r>
              <a:rPr lang="en-GB" dirty="0" err="1"/>
              <a:t>geen</a:t>
            </a:r>
            <a:r>
              <a:rPr lang="en-GB" dirty="0"/>
              <a:t> </a:t>
            </a:r>
            <a:r>
              <a:rPr lang="en-GB" dirty="0" err="1"/>
              <a:t>doen</a:t>
            </a:r>
            <a:r>
              <a:rPr lang="en-GB" dirty="0"/>
              <a:t> om de </a:t>
            </a:r>
            <a:r>
              <a:rPr lang="en-GB" dirty="0" err="1"/>
              <a:t>Texelse</a:t>
            </a:r>
            <a:r>
              <a:rPr lang="en-GB" dirty="0"/>
              <a:t> </a:t>
            </a:r>
            <a:r>
              <a:rPr lang="en-GB" dirty="0" err="1"/>
              <a:t>bij</a:t>
            </a:r>
            <a:r>
              <a:rPr lang="en-GB" dirty="0"/>
              <a:t> </a:t>
            </a:r>
            <a:r>
              <a:rPr lang="en-GB" dirty="0" err="1"/>
              <a:t>echt</a:t>
            </a:r>
            <a:r>
              <a:rPr lang="en-GB" dirty="0"/>
              <a:t> </a:t>
            </a:r>
            <a:r>
              <a:rPr lang="en-GB" dirty="0" err="1"/>
              <a:t>zwart</a:t>
            </a:r>
            <a:r>
              <a:rPr lang="en-GB" dirty="0"/>
              <a:t> </a:t>
            </a:r>
            <a:r>
              <a:rPr lang="en-GB" dirty="0" err="1"/>
              <a:t>te</a:t>
            </a:r>
            <a:r>
              <a:rPr lang="en-GB" dirty="0"/>
              <a:t> </a:t>
            </a:r>
            <a:r>
              <a:rPr lang="en-GB" dirty="0" err="1"/>
              <a:t>krijgen</a:t>
            </a:r>
            <a:r>
              <a:rPr lang="en-GB" dirty="0"/>
              <a:t>. Laat </a:t>
            </a:r>
            <a:r>
              <a:rPr lang="en-GB" dirty="0" err="1"/>
              <a:t>staan</a:t>
            </a:r>
            <a:r>
              <a:rPr lang="en-GB" dirty="0"/>
              <a:t> </a:t>
            </a:r>
            <a:r>
              <a:rPr lang="en-GB" dirty="0" err="1"/>
              <a:t>wanneer</a:t>
            </a:r>
            <a:r>
              <a:rPr lang="en-GB" dirty="0"/>
              <a:t> je </a:t>
            </a:r>
            <a:r>
              <a:rPr lang="en-GB" dirty="0" err="1"/>
              <a:t>als</a:t>
            </a:r>
            <a:r>
              <a:rPr lang="en-GB" dirty="0"/>
              <a:t> </a:t>
            </a:r>
            <a:r>
              <a:rPr lang="en-GB" dirty="0" err="1"/>
              <a:t>imker</a:t>
            </a:r>
            <a:r>
              <a:rPr lang="en-GB" dirty="0"/>
              <a:t> met </a:t>
            </a:r>
            <a:r>
              <a:rPr lang="en-GB" dirty="0" err="1"/>
              <a:t>zwarte</a:t>
            </a:r>
            <a:r>
              <a:rPr lang="en-GB" dirty="0"/>
              <a:t> </a:t>
            </a:r>
            <a:r>
              <a:rPr lang="en-GB" dirty="0" err="1"/>
              <a:t>bijen</a:t>
            </a:r>
            <a:r>
              <a:rPr lang="en-GB" dirty="0"/>
              <a:t> je </a:t>
            </a:r>
            <a:r>
              <a:rPr lang="en-GB" dirty="0" err="1"/>
              <a:t>volken</a:t>
            </a:r>
            <a:r>
              <a:rPr lang="en-GB" dirty="0"/>
              <a:t> </a:t>
            </a:r>
            <a:r>
              <a:rPr lang="en-GB" dirty="0" err="1"/>
              <a:t>houdt</a:t>
            </a:r>
            <a:r>
              <a:rPr lang="en-GB" dirty="0"/>
              <a:t> in </a:t>
            </a:r>
            <a:r>
              <a:rPr lang="en-GB" dirty="0" err="1"/>
              <a:t>een</a:t>
            </a:r>
            <a:r>
              <a:rPr lang="en-GB" dirty="0"/>
              <a:t> </a:t>
            </a:r>
            <a:r>
              <a:rPr lang="en-GB" dirty="0" err="1"/>
              <a:t>gebied</a:t>
            </a:r>
            <a:r>
              <a:rPr lang="en-GB" dirty="0"/>
              <a:t> </a:t>
            </a:r>
            <a:r>
              <a:rPr lang="en-GB" dirty="0" err="1"/>
              <a:t>waar</a:t>
            </a:r>
            <a:r>
              <a:rPr lang="en-GB" dirty="0"/>
              <a:t> </a:t>
            </a:r>
            <a:r>
              <a:rPr lang="en-GB" dirty="0" err="1"/>
              <a:t>overheersend</a:t>
            </a:r>
            <a:r>
              <a:rPr lang="en-GB" dirty="0"/>
              <a:t> </a:t>
            </a:r>
            <a:r>
              <a:rPr lang="en-GB" dirty="0" err="1"/>
              <a:t>Buchfast</a:t>
            </a:r>
            <a:r>
              <a:rPr lang="en-GB" dirty="0"/>
              <a:t>, </a:t>
            </a:r>
            <a:r>
              <a:rPr lang="en-GB" dirty="0" err="1"/>
              <a:t>Carnica</a:t>
            </a:r>
            <a:r>
              <a:rPr lang="en-GB" dirty="0"/>
              <a:t> en huis-</a:t>
            </a:r>
            <a:r>
              <a:rPr lang="en-GB" dirty="0" err="1"/>
              <a:t>tuin</a:t>
            </a:r>
            <a:r>
              <a:rPr lang="en-GB" dirty="0"/>
              <a:t>-en-</a:t>
            </a:r>
            <a:r>
              <a:rPr lang="en-GB" dirty="0" err="1"/>
              <a:t>keuken</a:t>
            </a:r>
            <a:r>
              <a:rPr lang="en-GB" dirty="0"/>
              <a:t>-</a:t>
            </a:r>
            <a:r>
              <a:rPr lang="en-GB" dirty="0" err="1"/>
              <a:t>bijen</a:t>
            </a:r>
            <a:r>
              <a:rPr lang="en-GB" dirty="0"/>
              <a:t> </a:t>
            </a:r>
            <a:r>
              <a:rPr lang="en-GB" dirty="0" err="1"/>
              <a:t>rondvliegen</a:t>
            </a:r>
            <a:r>
              <a:rPr lang="en-GB" dirty="0"/>
              <a:t>.</a:t>
            </a:r>
          </a:p>
          <a:p>
            <a:r>
              <a:rPr lang="en-GB" dirty="0"/>
              <a:t>Maar wat </a:t>
            </a:r>
            <a:r>
              <a:rPr lang="en-GB" dirty="0" err="1"/>
              <a:t>voor</a:t>
            </a:r>
            <a:r>
              <a:rPr lang="en-GB" dirty="0"/>
              <a:t> het </a:t>
            </a:r>
            <a:r>
              <a:rPr lang="en-GB" dirty="0" err="1"/>
              <a:t>zwart</a:t>
            </a:r>
            <a:r>
              <a:rPr lang="en-GB" dirty="0"/>
              <a:t> </a:t>
            </a:r>
            <a:r>
              <a:rPr lang="en-GB" dirty="0" err="1"/>
              <a:t>zijn</a:t>
            </a:r>
            <a:r>
              <a:rPr lang="en-GB" dirty="0"/>
              <a:t> van de </a:t>
            </a:r>
            <a:r>
              <a:rPr lang="en-GB" dirty="0" err="1"/>
              <a:t>zwarte</a:t>
            </a:r>
            <a:r>
              <a:rPr lang="en-GB" dirty="0"/>
              <a:t> </a:t>
            </a:r>
            <a:r>
              <a:rPr lang="en-GB" dirty="0" err="1"/>
              <a:t>bij</a:t>
            </a:r>
            <a:r>
              <a:rPr lang="en-GB" dirty="0"/>
              <a:t> </a:t>
            </a:r>
            <a:r>
              <a:rPr lang="en-GB" dirty="0" err="1"/>
              <a:t>geldt</a:t>
            </a:r>
            <a:r>
              <a:rPr lang="en-GB" dirty="0"/>
              <a:t>, </a:t>
            </a:r>
            <a:r>
              <a:rPr lang="en-GB" dirty="0" err="1"/>
              <a:t>dat</a:t>
            </a:r>
            <a:r>
              <a:rPr lang="en-GB" dirty="0"/>
              <a:t> </a:t>
            </a:r>
            <a:r>
              <a:rPr lang="en-GB" dirty="0" err="1"/>
              <a:t>geldt</a:t>
            </a:r>
            <a:r>
              <a:rPr lang="en-GB" dirty="0"/>
              <a:t> even hard </a:t>
            </a:r>
            <a:r>
              <a:rPr lang="en-GB" dirty="0" err="1"/>
              <a:t>voor</a:t>
            </a:r>
            <a:r>
              <a:rPr lang="en-GB" dirty="0"/>
              <a:t> </a:t>
            </a:r>
            <a:r>
              <a:rPr lang="en-GB" dirty="0" err="1"/>
              <a:t>andere</a:t>
            </a:r>
            <a:r>
              <a:rPr lang="en-GB" dirty="0"/>
              <a:t> </a:t>
            </a:r>
            <a:r>
              <a:rPr lang="en-GB" dirty="0" err="1"/>
              <a:t>kenmerken</a:t>
            </a:r>
            <a:r>
              <a:rPr lang="en-GB" dirty="0"/>
              <a:t> </a:t>
            </a:r>
            <a:r>
              <a:rPr lang="en-GB" dirty="0" err="1"/>
              <a:t>waar</a:t>
            </a:r>
            <a:r>
              <a:rPr lang="en-GB" dirty="0"/>
              <a:t> </a:t>
            </a:r>
            <a:r>
              <a:rPr lang="en-GB" dirty="0" err="1"/>
              <a:t>dat</a:t>
            </a:r>
            <a:r>
              <a:rPr lang="en-GB" dirty="0"/>
              <a:t> </a:t>
            </a:r>
            <a:r>
              <a:rPr lang="en-GB" dirty="0" err="1"/>
              <a:t>misschien</a:t>
            </a:r>
            <a:r>
              <a:rPr lang="en-GB" dirty="0"/>
              <a:t> minder </a:t>
            </a:r>
            <a:r>
              <a:rPr lang="en-GB" dirty="0" err="1"/>
              <a:t>opvalt</a:t>
            </a:r>
            <a:r>
              <a:rPr lang="en-GB" dirty="0"/>
              <a:t>, </a:t>
            </a:r>
            <a:r>
              <a:rPr lang="en-GB" dirty="0" err="1"/>
              <a:t>zoals</a:t>
            </a:r>
            <a:r>
              <a:rPr lang="en-GB" dirty="0"/>
              <a:t> </a:t>
            </a:r>
            <a:r>
              <a:rPr lang="en-GB" dirty="0" err="1"/>
              <a:t>bijvoorbeeld</a:t>
            </a:r>
            <a:r>
              <a:rPr lang="en-GB" dirty="0"/>
              <a:t> </a:t>
            </a:r>
            <a:r>
              <a:rPr lang="en-GB" dirty="0" err="1"/>
              <a:t>weerstand</a:t>
            </a:r>
            <a:r>
              <a:rPr lang="en-GB" dirty="0"/>
              <a:t> </a:t>
            </a:r>
            <a:r>
              <a:rPr lang="en-GB" dirty="0" err="1"/>
              <a:t>tegen</a:t>
            </a:r>
            <a:r>
              <a:rPr lang="en-GB" dirty="0"/>
              <a:t> varroa.</a:t>
            </a:r>
            <a:endParaRPr lang="nl-NL" dirty="0"/>
          </a:p>
        </p:txBody>
      </p:sp>
      <p:sp>
        <p:nvSpPr>
          <p:cNvPr id="4" name="Slide Number Placeholder 3"/>
          <p:cNvSpPr>
            <a:spLocks noGrp="1"/>
          </p:cNvSpPr>
          <p:nvPr>
            <p:ph type="sldNum" sz="quarter" idx="5"/>
          </p:nvPr>
        </p:nvSpPr>
        <p:spPr/>
        <p:txBody>
          <a:bodyPr/>
          <a:lstStyle/>
          <a:p>
            <a:fld id="{14081181-C1F0-4D0A-932A-7BF06ED33343}" type="slidenum">
              <a:rPr lang="nl-NL" smtClean="0"/>
              <a:t>20</a:t>
            </a:fld>
            <a:endParaRPr lang="nl-NL"/>
          </a:p>
        </p:txBody>
      </p:sp>
    </p:spTree>
    <p:extLst>
      <p:ext uri="{BB962C8B-B14F-4D97-AF65-F5344CB8AC3E}">
        <p14:creationId xmlns:p14="http://schemas.microsoft.com/office/powerpoint/2010/main" val="22607552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Je </a:t>
            </a:r>
            <a:r>
              <a:rPr lang="en-GB" dirty="0" err="1"/>
              <a:t>hebt</a:t>
            </a:r>
            <a:r>
              <a:rPr lang="en-GB" dirty="0"/>
              <a:t> </a:t>
            </a:r>
            <a:r>
              <a:rPr lang="en-GB" dirty="0" err="1"/>
              <a:t>een</a:t>
            </a:r>
            <a:r>
              <a:rPr lang="en-GB" dirty="0"/>
              <a:t> </a:t>
            </a:r>
            <a:r>
              <a:rPr lang="en-GB" dirty="0" err="1"/>
              <a:t>kikker</a:t>
            </a:r>
            <a:r>
              <a:rPr lang="en-GB" dirty="0"/>
              <a:t> en die </a:t>
            </a:r>
            <a:r>
              <a:rPr lang="en-GB" dirty="0" err="1"/>
              <a:t>springt</a:t>
            </a:r>
            <a:r>
              <a:rPr lang="en-GB" dirty="0"/>
              <a:t> </a:t>
            </a:r>
            <a:r>
              <a:rPr lang="en-GB" dirty="0" err="1"/>
              <a:t>richting</a:t>
            </a:r>
            <a:r>
              <a:rPr lang="en-GB" dirty="0"/>
              <a:t> </a:t>
            </a:r>
            <a:r>
              <a:rPr lang="en-GB" dirty="0" err="1"/>
              <a:t>een</a:t>
            </a:r>
            <a:r>
              <a:rPr lang="en-GB" dirty="0"/>
              <a:t> </a:t>
            </a:r>
            <a:r>
              <a:rPr lang="en-GB" dirty="0" err="1"/>
              <a:t>muur</a:t>
            </a:r>
            <a:r>
              <a:rPr lang="en-GB" dirty="0"/>
              <a:t>. </a:t>
            </a:r>
            <a:r>
              <a:rPr lang="en-GB" dirty="0" err="1"/>
              <a:t>Bij</a:t>
            </a:r>
            <a:r>
              <a:rPr lang="en-GB" dirty="0"/>
              <a:t> </a:t>
            </a:r>
            <a:r>
              <a:rPr lang="en-GB" dirty="0" err="1"/>
              <a:t>elke</a:t>
            </a:r>
            <a:r>
              <a:rPr lang="en-GB" dirty="0"/>
              <a:t> </a:t>
            </a:r>
            <a:r>
              <a:rPr lang="en-GB" dirty="0" err="1"/>
              <a:t>sprong</a:t>
            </a:r>
            <a:r>
              <a:rPr lang="en-GB" dirty="0"/>
              <a:t> </a:t>
            </a:r>
            <a:r>
              <a:rPr lang="en-GB" dirty="0" err="1"/>
              <a:t>springt</a:t>
            </a:r>
            <a:r>
              <a:rPr lang="en-GB" dirty="0"/>
              <a:t> </a:t>
            </a:r>
            <a:r>
              <a:rPr lang="en-GB" dirty="0" err="1"/>
              <a:t>hij</a:t>
            </a:r>
            <a:r>
              <a:rPr lang="en-GB" dirty="0"/>
              <a:t> </a:t>
            </a:r>
            <a:r>
              <a:rPr lang="en-GB" dirty="0" err="1"/>
              <a:t>halverwege</a:t>
            </a:r>
            <a:r>
              <a:rPr lang="en-GB" dirty="0"/>
              <a:t> de </a:t>
            </a:r>
            <a:r>
              <a:rPr lang="en-GB" dirty="0" err="1"/>
              <a:t>afstand</a:t>
            </a:r>
            <a:r>
              <a:rPr lang="en-GB" dirty="0"/>
              <a:t> tot de </a:t>
            </a:r>
            <a:r>
              <a:rPr lang="en-GB" dirty="0" err="1"/>
              <a:t>muur</a:t>
            </a:r>
            <a:r>
              <a:rPr lang="en-GB" dirty="0"/>
              <a:t>. </a:t>
            </a:r>
            <a:r>
              <a:rPr lang="en-GB" dirty="0" err="1"/>
              <a:t>Bij</a:t>
            </a:r>
            <a:r>
              <a:rPr lang="en-GB" dirty="0"/>
              <a:t> de </a:t>
            </a:r>
            <a:r>
              <a:rPr lang="en-GB" dirty="0" err="1"/>
              <a:t>eerste</a:t>
            </a:r>
            <a:r>
              <a:rPr lang="en-GB" dirty="0"/>
              <a:t> </a:t>
            </a:r>
            <a:r>
              <a:rPr lang="en-GB" dirty="0" err="1"/>
              <a:t>sprong</a:t>
            </a:r>
            <a:r>
              <a:rPr lang="en-GB" dirty="0"/>
              <a:t> </a:t>
            </a:r>
            <a:r>
              <a:rPr lang="en-GB" dirty="0" err="1"/>
              <a:t>halverwege</a:t>
            </a:r>
            <a:r>
              <a:rPr lang="en-GB" dirty="0"/>
              <a:t> </a:t>
            </a:r>
            <a:r>
              <a:rPr lang="en-GB" dirty="0" err="1"/>
              <a:t>dus</a:t>
            </a:r>
            <a:r>
              <a:rPr lang="en-GB" dirty="0"/>
              <a:t>, maar </a:t>
            </a:r>
            <a:r>
              <a:rPr lang="en-GB" dirty="0" err="1"/>
              <a:t>bij</a:t>
            </a:r>
            <a:r>
              <a:rPr lang="en-GB" dirty="0"/>
              <a:t> de </a:t>
            </a:r>
            <a:r>
              <a:rPr lang="en-GB" dirty="0" err="1"/>
              <a:t>tweede</a:t>
            </a:r>
            <a:r>
              <a:rPr lang="en-GB" dirty="0"/>
              <a:t> </a:t>
            </a:r>
            <a:r>
              <a:rPr lang="en-GB" dirty="0" err="1"/>
              <a:t>sprong</a:t>
            </a:r>
            <a:r>
              <a:rPr lang="en-GB" dirty="0"/>
              <a:t> de halve </a:t>
            </a:r>
            <a:r>
              <a:rPr lang="en-GB" dirty="0" err="1"/>
              <a:t>afstand</a:t>
            </a:r>
            <a:r>
              <a:rPr lang="en-GB" dirty="0"/>
              <a:t> van wat dan </a:t>
            </a:r>
            <a:r>
              <a:rPr lang="en-GB" dirty="0" err="1"/>
              <a:t>nog</a:t>
            </a:r>
            <a:r>
              <a:rPr lang="en-GB" dirty="0"/>
              <a:t> over is. Het is maar </a:t>
            </a:r>
            <a:r>
              <a:rPr lang="en-GB" dirty="0" err="1"/>
              <a:t>een</a:t>
            </a:r>
            <a:r>
              <a:rPr lang="en-GB" dirty="0"/>
              <a:t> </a:t>
            </a:r>
            <a:r>
              <a:rPr lang="en-GB" dirty="0" err="1"/>
              <a:t>gedachtenexperiment</a:t>
            </a:r>
            <a:r>
              <a:rPr lang="en-GB" dirty="0"/>
              <a:t>, maar die </a:t>
            </a:r>
            <a:r>
              <a:rPr lang="en-GB" dirty="0" err="1"/>
              <a:t>kikker</a:t>
            </a:r>
            <a:r>
              <a:rPr lang="en-GB" dirty="0"/>
              <a:t> </a:t>
            </a:r>
            <a:r>
              <a:rPr lang="en-GB" dirty="0" err="1"/>
              <a:t>komt</a:t>
            </a:r>
            <a:r>
              <a:rPr lang="en-GB" dirty="0"/>
              <a:t> er </a:t>
            </a:r>
            <a:r>
              <a:rPr lang="en-GB" dirty="0" err="1"/>
              <a:t>dus</a:t>
            </a:r>
            <a:r>
              <a:rPr lang="en-GB" dirty="0"/>
              <a:t> nooit. In </a:t>
            </a:r>
            <a:r>
              <a:rPr lang="en-GB" dirty="0" err="1"/>
              <a:t>theorie</a:t>
            </a:r>
            <a:r>
              <a:rPr lang="en-GB" dirty="0"/>
              <a:t> dan. Want op </a:t>
            </a:r>
            <a:r>
              <a:rPr lang="en-GB" dirty="0" err="1"/>
              <a:t>een</a:t>
            </a:r>
            <a:r>
              <a:rPr lang="en-GB" dirty="0"/>
              <a:t> </a:t>
            </a:r>
            <a:r>
              <a:rPr lang="en-GB" dirty="0" err="1"/>
              <a:t>gegeven</a:t>
            </a:r>
            <a:r>
              <a:rPr lang="en-GB" dirty="0"/>
              <a:t> moment is </a:t>
            </a:r>
            <a:r>
              <a:rPr lang="en-GB" dirty="0" err="1"/>
              <a:t>hij</a:t>
            </a:r>
            <a:r>
              <a:rPr lang="en-GB" dirty="0"/>
              <a:t> zo </a:t>
            </a:r>
            <a:r>
              <a:rPr lang="en-GB" dirty="0" err="1"/>
              <a:t>groot</a:t>
            </a:r>
            <a:r>
              <a:rPr lang="en-GB" dirty="0"/>
              <a:t> en de </a:t>
            </a:r>
            <a:r>
              <a:rPr lang="en-GB" dirty="0" err="1"/>
              <a:t>afstand</a:t>
            </a:r>
            <a:r>
              <a:rPr lang="en-GB" dirty="0"/>
              <a:t> tot de </a:t>
            </a:r>
            <a:r>
              <a:rPr lang="en-GB" dirty="0" err="1"/>
              <a:t>muur</a:t>
            </a:r>
            <a:r>
              <a:rPr lang="en-GB" dirty="0"/>
              <a:t> zo </a:t>
            </a:r>
            <a:r>
              <a:rPr lang="en-GB" dirty="0" err="1"/>
              <a:t>klein</a:t>
            </a:r>
            <a:r>
              <a:rPr lang="en-GB" dirty="0"/>
              <a:t> </a:t>
            </a:r>
            <a:r>
              <a:rPr lang="en-GB" dirty="0" err="1"/>
              <a:t>dat</a:t>
            </a:r>
            <a:r>
              <a:rPr lang="en-GB" dirty="0"/>
              <a:t> </a:t>
            </a:r>
            <a:r>
              <a:rPr lang="en-GB" dirty="0" err="1"/>
              <a:t>hij</a:t>
            </a:r>
            <a:r>
              <a:rPr lang="en-GB" dirty="0"/>
              <a:t> het </a:t>
            </a:r>
            <a:r>
              <a:rPr lang="en-GB" dirty="0" err="1"/>
              <a:t>kleine</a:t>
            </a:r>
            <a:r>
              <a:rPr lang="en-GB" dirty="0"/>
              <a:t> </a:t>
            </a:r>
            <a:r>
              <a:rPr lang="en-GB" dirty="0" err="1"/>
              <a:t>afstandje</a:t>
            </a:r>
            <a:r>
              <a:rPr lang="en-GB" dirty="0"/>
              <a:t> tot de </a:t>
            </a:r>
            <a:r>
              <a:rPr lang="en-GB" dirty="0" err="1"/>
              <a:t>muur</a:t>
            </a:r>
            <a:r>
              <a:rPr lang="en-GB" dirty="0"/>
              <a:t> </a:t>
            </a:r>
            <a:r>
              <a:rPr lang="en-GB" dirty="0" err="1"/>
              <a:t>niet</a:t>
            </a:r>
            <a:r>
              <a:rPr lang="en-GB" dirty="0"/>
              <a:t> </a:t>
            </a:r>
            <a:r>
              <a:rPr lang="en-GB" dirty="0" err="1"/>
              <a:t>meer</a:t>
            </a:r>
            <a:r>
              <a:rPr lang="en-GB" dirty="0"/>
              <a:t> half </a:t>
            </a:r>
            <a:r>
              <a:rPr lang="en-GB" dirty="0" err="1"/>
              <a:t>kan</a:t>
            </a:r>
            <a:r>
              <a:rPr lang="en-GB" dirty="0"/>
              <a:t> </a:t>
            </a:r>
            <a:r>
              <a:rPr lang="en-GB" dirty="0" err="1"/>
              <a:t>springen</a:t>
            </a:r>
            <a:r>
              <a:rPr lang="en-GB" dirty="0"/>
              <a:t>. Met </a:t>
            </a:r>
            <a:r>
              <a:rPr lang="en-GB" dirty="0" err="1"/>
              <a:t>standbevruchting</a:t>
            </a:r>
            <a:r>
              <a:rPr lang="en-GB" dirty="0"/>
              <a:t> is het net zo. </a:t>
            </a:r>
            <a:r>
              <a:rPr lang="en-GB" dirty="0" err="1"/>
              <a:t>Jij</a:t>
            </a:r>
            <a:r>
              <a:rPr lang="en-GB" dirty="0"/>
              <a:t> </a:t>
            </a:r>
            <a:r>
              <a:rPr lang="en-GB" dirty="0" err="1"/>
              <a:t>doet</a:t>
            </a:r>
            <a:r>
              <a:rPr lang="en-GB" dirty="0"/>
              <a:t> je best maar de </a:t>
            </a:r>
            <a:r>
              <a:rPr lang="en-GB" dirty="0" err="1"/>
              <a:t>buren</a:t>
            </a:r>
            <a:r>
              <a:rPr lang="en-GB" dirty="0"/>
              <a:t> </a:t>
            </a:r>
            <a:r>
              <a:rPr lang="en-GB" dirty="0" err="1"/>
              <a:t>hebben</a:t>
            </a:r>
            <a:r>
              <a:rPr lang="en-GB" dirty="0"/>
              <a:t> en </a:t>
            </a:r>
            <a:r>
              <a:rPr lang="en-GB" dirty="0" err="1"/>
              <a:t>houden</a:t>
            </a:r>
            <a:r>
              <a:rPr lang="en-GB" dirty="0"/>
              <a:t> Darren van </a:t>
            </a:r>
            <a:r>
              <a:rPr lang="en-GB" dirty="0" err="1"/>
              <a:t>gemiddelde</a:t>
            </a:r>
            <a:r>
              <a:rPr lang="en-GB" dirty="0"/>
              <a:t> </a:t>
            </a:r>
            <a:r>
              <a:rPr lang="en-GB" dirty="0" err="1"/>
              <a:t>kwaliteit</a:t>
            </a:r>
            <a:r>
              <a:rPr lang="en-GB" dirty="0"/>
              <a:t>. De </a:t>
            </a:r>
            <a:r>
              <a:rPr lang="en-GB" dirty="0" err="1"/>
              <a:t>eerste</a:t>
            </a:r>
            <a:r>
              <a:rPr lang="en-GB" dirty="0"/>
              <a:t> </a:t>
            </a:r>
            <a:r>
              <a:rPr lang="en-GB" dirty="0" err="1"/>
              <a:t>generatie</a:t>
            </a:r>
            <a:r>
              <a:rPr lang="en-GB" dirty="0"/>
              <a:t> </a:t>
            </a:r>
            <a:r>
              <a:rPr lang="en-GB" dirty="0" err="1"/>
              <a:t>kom</a:t>
            </a:r>
            <a:r>
              <a:rPr lang="en-GB" dirty="0"/>
              <a:t> je tot </a:t>
            </a:r>
            <a:r>
              <a:rPr lang="en-GB" dirty="0" err="1"/>
              <a:t>halverwege</a:t>
            </a:r>
            <a:r>
              <a:rPr lang="en-GB" dirty="0"/>
              <a:t> </a:t>
            </a:r>
            <a:r>
              <a:rPr lang="en-GB" dirty="0" err="1"/>
              <a:t>een</a:t>
            </a:r>
            <a:r>
              <a:rPr lang="en-GB" dirty="0"/>
              <a:t> plafond, dan tot </a:t>
            </a:r>
            <a:r>
              <a:rPr lang="en-GB" dirty="0" err="1"/>
              <a:t>driekwart</a:t>
            </a:r>
            <a:r>
              <a:rPr lang="en-GB" dirty="0"/>
              <a:t>, </a:t>
            </a:r>
            <a:r>
              <a:rPr lang="en-GB" dirty="0" err="1"/>
              <a:t>vervolgens</a:t>
            </a:r>
            <a:r>
              <a:rPr lang="en-GB" dirty="0"/>
              <a:t> tot </a:t>
            </a:r>
            <a:r>
              <a:rPr lang="en-GB" dirty="0" err="1"/>
              <a:t>zeven</a:t>
            </a:r>
            <a:r>
              <a:rPr lang="en-GB" dirty="0"/>
              <a:t> </a:t>
            </a:r>
            <a:r>
              <a:rPr lang="en-GB" dirty="0" err="1"/>
              <a:t>achtste</a:t>
            </a:r>
            <a:r>
              <a:rPr lang="en-GB" dirty="0"/>
              <a:t> etcetera. </a:t>
            </a:r>
            <a:r>
              <a:rPr lang="en-GB" dirty="0" err="1"/>
              <a:t>Hoger</a:t>
            </a:r>
            <a:r>
              <a:rPr lang="en-GB" dirty="0"/>
              <a:t> dan het plafond </a:t>
            </a:r>
            <a:r>
              <a:rPr lang="en-GB" dirty="0" err="1"/>
              <a:t>kom</a:t>
            </a:r>
            <a:r>
              <a:rPr lang="en-GB" dirty="0"/>
              <a:t> je </a:t>
            </a:r>
            <a:r>
              <a:rPr lang="en-GB" dirty="0" err="1"/>
              <a:t>niet</a:t>
            </a:r>
            <a:r>
              <a:rPr lang="en-GB" dirty="0"/>
              <a:t>. </a:t>
            </a:r>
            <a:r>
              <a:rPr lang="en-GB" dirty="0" err="1"/>
              <a:t>Bij</a:t>
            </a:r>
            <a:r>
              <a:rPr lang="en-GB" dirty="0"/>
              <a:t> </a:t>
            </a:r>
            <a:r>
              <a:rPr lang="en-GB" dirty="0" err="1"/>
              <a:t>gecontroleerde</a:t>
            </a:r>
            <a:r>
              <a:rPr lang="en-GB" dirty="0"/>
              <a:t> </a:t>
            </a:r>
            <a:r>
              <a:rPr lang="en-GB" dirty="0" err="1"/>
              <a:t>bevruchting</a:t>
            </a:r>
            <a:r>
              <a:rPr lang="en-GB" dirty="0"/>
              <a:t> </a:t>
            </a:r>
            <a:r>
              <a:rPr lang="en-GB" dirty="0" err="1"/>
              <a:t>kom</a:t>
            </a:r>
            <a:r>
              <a:rPr lang="en-GB" dirty="0"/>
              <a:t> je </a:t>
            </a:r>
            <a:r>
              <a:rPr lang="en-GB" dirty="0" err="1"/>
              <a:t>moeiteloos</a:t>
            </a:r>
            <a:r>
              <a:rPr lang="en-GB" dirty="0"/>
              <a:t> de </a:t>
            </a:r>
            <a:r>
              <a:rPr lang="en-GB" dirty="0" err="1"/>
              <a:t>eerste</a:t>
            </a:r>
            <a:r>
              <a:rPr lang="en-GB" dirty="0"/>
              <a:t> </a:t>
            </a:r>
            <a:r>
              <a:rPr lang="en-GB" dirty="0" err="1"/>
              <a:t>generatie</a:t>
            </a:r>
            <a:r>
              <a:rPr lang="en-GB" dirty="0"/>
              <a:t> tot het plafond, en </a:t>
            </a:r>
            <a:r>
              <a:rPr lang="en-GB" dirty="0" err="1"/>
              <a:t>vervolgens</a:t>
            </a:r>
            <a:r>
              <a:rPr lang="en-GB" dirty="0"/>
              <a:t> </a:t>
            </a:r>
            <a:r>
              <a:rPr lang="en-GB" dirty="0" err="1"/>
              <a:t>klim</a:t>
            </a:r>
            <a:r>
              <a:rPr lang="en-GB" dirty="0"/>
              <a:t> je </a:t>
            </a:r>
            <a:r>
              <a:rPr lang="en-GB" dirty="0" err="1"/>
              <a:t>gewoon</a:t>
            </a:r>
            <a:r>
              <a:rPr lang="en-GB" dirty="0"/>
              <a:t> </a:t>
            </a:r>
            <a:r>
              <a:rPr lang="en-GB" dirty="0" err="1"/>
              <a:t>bovenuit</a:t>
            </a:r>
            <a:r>
              <a:rPr lang="en-GB" dirty="0"/>
              <a:t>.</a:t>
            </a:r>
            <a:endParaRPr lang="nl-NL" dirty="0"/>
          </a:p>
        </p:txBody>
      </p:sp>
      <p:sp>
        <p:nvSpPr>
          <p:cNvPr id="4" name="Slide Number Placeholder 3"/>
          <p:cNvSpPr>
            <a:spLocks noGrp="1"/>
          </p:cNvSpPr>
          <p:nvPr>
            <p:ph type="sldNum" sz="quarter" idx="5"/>
          </p:nvPr>
        </p:nvSpPr>
        <p:spPr/>
        <p:txBody>
          <a:bodyPr/>
          <a:lstStyle/>
          <a:p>
            <a:fld id="{14081181-C1F0-4D0A-932A-7BF06ED33343}" type="slidenum">
              <a:rPr lang="nl-NL" smtClean="0"/>
              <a:t>21</a:t>
            </a:fld>
            <a:endParaRPr lang="nl-NL"/>
          </a:p>
        </p:txBody>
      </p:sp>
    </p:spTree>
    <p:extLst>
      <p:ext uri="{BB962C8B-B14F-4D97-AF65-F5344CB8AC3E}">
        <p14:creationId xmlns:p14="http://schemas.microsoft.com/office/powerpoint/2010/main" val="21455973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Je </a:t>
            </a:r>
            <a:r>
              <a:rPr lang="en-GB" dirty="0" err="1"/>
              <a:t>hebt</a:t>
            </a:r>
            <a:r>
              <a:rPr lang="en-GB" dirty="0"/>
              <a:t> </a:t>
            </a:r>
            <a:r>
              <a:rPr lang="en-GB" dirty="0" err="1"/>
              <a:t>een</a:t>
            </a:r>
            <a:r>
              <a:rPr lang="en-GB" dirty="0"/>
              <a:t> </a:t>
            </a:r>
            <a:r>
              <a:rPr lang="en-GB" dirty="0" err="1"/>
              <a:t>kikker</a:t>
            </a:r>
            <a:r>
              <a:rPr lang="en-GB" dirty="0"/>
              <a:t> en die </a:t>
            </a:r>
            <a:r>
              <a:rPr lang="en-GB" dirty="0" err="1"/>
              <a:t>springt</a:t>
            </a:r>
            <a:r>
              <a:rPr lang="en-GB" dirty="0"/>
              <a:t> </a:t>
            </a:r>
            <a:r>
              <a:rPr lang="en-GB" dirty="0" err="1"/>
              <a:t>richting</a:t>
            </a:r>
            <a:r>
              <a:rPr lang="en-GB" dirty="0"/>
              <a:t> </a:t>
            </a:r>
            <a:r>
              <a:rPr lang="en-GB" dirty="0" err="1"/>
              <a:t>een</a:t>
            </a:r>
            <a:r>
              <a:rPr lang="en-GB" dirty="0"/>
              <a:t> </a:t>
            </a:r>
            <a:r>
              <a:rPr lang="en-GB" dirty="0" err="1"/>
              <a:t>muur</a:t>
            </a:r>
            <a:r>
              <a:rPr lang="en-GB" dirty="0"/>
              <a:t>. </a:t>
            </a:r>
            <a:r>
              <a:rPr lang="en-GB" dirty="0" err="1"/>
              <a:t>Bij</a:t>
            </a:r>
            <a:r>
              <a:rPr lang="en-GB" dirty="0"/>
              <a:t> </a:t>
            </a:r>
            <a:r>
              <a:rPr lang="en-GB" dirty="0" err="1"/>
              <a:t>elke</a:t>
            </a:r>
            <a:r>
              <a:rPr lang="en-GB" dirty="0"/>
              <a:t> </a:t>
            </a:r>
            <a:r>
              <a:rPr lang="en-GB" dirty="0" err="1"/>
              <a:t>sprong</a:t>
            </a:r>
            <a:r>
              <a:rPr lang="en-GB" dirty="0"/>
              <a:t> </a:t>
            </a:r>
            <a:r>
              <a:rPr lang="en-GB" dirty="0" err="1"/>
              <a:t>springt</a:t>
            </a:r>
            <a:r>
              <a:rPr lang="en-GB" dirty="0"/>
              <a:t> </a:t>
            </a:r>
            <a:r>
              <a:rPr lang="en-GB" dirty="0" err="1"/>
              <a:t>hij</a:t>
            </a:r>
            <a:r>
              <a:rPr lang="en-GB" dirty="0"/>
              <a:t> </a:t>
            </a:r>
            <a:r>
              <a:rPr lang="en-GB" dirty="0" err="1"/>
              <a:t>halverwege</a:t>
            </a:r>
            <a:r>
              <a:rPr lang="en-GB" dirty="0"/>
              <a:t> de </a:t>
            </a:r>
            <a:r>
              <a:rPr lang="en-GB" dirty="0" err="1"/>
              <a:t>afstand</a:t>
            </a:r>
            <a:r>
              <a:rPr lang="en-GB" dirty="0"/>
              <a:t> tot de </a:t>
            </a:r>
            <a:r>
              <a:rPr lang="en-GB" dirty="0" err="1"/>
              <a:t>muur</a:t>
            </a:r>
            <a:r>
              <a:rPr lang="en-GB" dirty="0"/>
              <a:t>. </a:t>
            </a:r>
            <a:r>
              <a:rPr lang="en-GB" dirty="0" err="1"/>
              <a:t>Bij</a:t>
            </a:r>
            <a:r>
              <a:rPr lang="en-GB" dirty="0"/>
              <a:t> de </a:t>
            </a:r>
            <a:r>
              <a:rPr lang="en-GB" dirty="0" err="1"/>
              <a:t>eerste</a:t>
            </a:r>
            <a:r>
              <a:rPr lang="en-GB" dirty="0"/>
              <a:t> </a:t>
            </a:r>
            <a:r>
              <a:rPr lang="en-GB" dirty="0" err="1"/>
              <a:t>sprong</a:t>
            </a:r>
            <a:r>
              <a:rPr lang="en-GB" dirty="0"/>
              <a:t> </a:t>
            </a:r>
            <a:r>
              <a:rPr lang="en-GB" dirty="0" err="1"/>
              <a:t>halverwege</a:t>
            </a:r>
            <a:r>
              <a:rPr lang="en-GB" dirty="0"/>
              <a:t> </a:t>
            </a:r>
            <a:r>
              <a:rPr lang="en-GB" dirty="0" err="1"/>
              <a:t>dus</a:t>
            </a:r>
            <a:r>
              <a:rPr lang="en-GB" dirty="0"/>
              <a:t>, maar </a:t>
            </a:r>
            <a:r>
              <a:rPr lang="en-GB" dirty="0" err="1"/>
              <a:t>bij</a:t>
            </a:r>
            <a:r>
              <a:rPr lang="en-GB" dirty="0"/>
              <a:t> de </a:t>
            </a:r>
            <a:r>
              <a:rPr lang="en-GB" dirty="0" err="1"/>
              <a:t>tweede</a:t>
            </a:r>
            <a:r>
              <a:rPr lang="en-GB" dirty="0"/>
              <a:t> </a:t>
            </a:r>
            <a:r>
              <a:rPr lang="en-GB" dirty="0" err="1"/>
              <a:t>sprong</a:t>
            </a:r>
            <a:r>
              <a:rPr lang="en-GB" dirty="0"/>
              <a:t> de halve </a:t>
            </a:r>
            <a:r>
              <a:rPr lang="en-GB" dirty="0" err="1"/>
              <a:t>afstand</a:t>
            </a:r>
            <a:r>
              <a:rPr lang="en-GB" dirty="0"/>
              <a:t> van wat dan </a:t>
            </a:r>
            <a:r>
              <a:rPr lang="en-GB" dirty="0" err="1"/>
              <a:t>nog</a:t>
            </a:r>
            <a:r>
              <a:rPr lang="en-GB" dirty="0"/>
              <a:t> over is. Het is maar </a:t>
            </a:r>
            <a:r>
              <a:rPr lang="en-GB" dirty="0" err="1"/>
              <a:t>een</a:t>
            </a:r>
            <a:r>
              <a:rPr lang="en-GB" dirty="0"/>
              <a:t> </a:t>
            </a:r>
            <a:r>
              <a:rPr lang="en-GB" dirty="0" err="1"/>
              <a:t>gedachtenexperiment</a:t>
            </a:r>
            <a:r>
              <a:rPr lang="en-GB" dirty="0"/>
              <a:t>, maar die </a:t>
            </a:r>
            <a:r>
              <a:rPr lang="en-GB" dirty="0" err="1"/>
              <a:t>kikker</a:t>
            </a:r>
            <a:r>
              <a:rPr lang="en-GB" dirty="0"/>
              <a:t> </a:t>
            </a:r>
            <a:r>
              <a:rPr lang="en-GB" dirty="0" err="1"/>
              <a:t>komt</a:t>
            </a:r>
            <a:r>
              <a:rPr lang="en-GB" dirty="0"/>
              <a:t> er </a:t>
            </a:r>
            <a:r>
              <a:rPr lang="en-GB" dirty="0" err="1"/>
              <a:t>dus</a:t>
            </a:r>
            <a:r>
              <a:rPr lang="en-GB" dirty="0"/>
              <a:t> nooit. In </a:t>
            </a:r>
            <a:r>
              <a:rPr lang="en-GB" dirty="0" err="1"/>
              <a:t>theorie</a:t>
            </a:r>
            <a:r>
              <a:rPr lang="en-GB" dirty="0"/>
              <a:t> dan. Want op </a:t>
            </a:r>
            <a:r>
              <a:rPr lang="en-GB" dirty="0" err="1"/>
              <a:t>een</a:t>
            </a:r>
            <a:r>
              <a:rPr lang="en-GB" dirty="0"/>
              <a:t> </a:t>
            </a:r>
            <a:r>
              <a:rPr lang="en-GB" dirty="0" err="1"/>
              <a:t>gegeven</a:t>
            </a:r>
            <a:r>
              <a:rPr lang="en-GB" dirty="0"/>
              <a:t> moment is </a:t>
            </a:r>
            <a:r>
              <a:rPr lang="en-GB" dirty="0" err="1"/>
              <a:t>hij</a:t>
            </a:r>
            <a:r>
              <a:rPr lang="en-GB" dirty="0"/>
              <a:t> zo </a:t>
            </a:r>
            <a:r>
              <a:rPr lang="en-GB" dirty="0" err="1"/>
              <a:t>groot</a:t>
            </a:r>
            <a:r>
              <a:rPr lang="en-GB" dirty="0"/>
              <a:t> en de </a:t>
            </a:r>
            <a:r>
              <a:rPr lang="en-GB" dirty="0" err="1"/>
              <a:t>afstand</a:t>
            </a:r>
            <a:r>
              <a:rPr lang="en-GB" dirty="0"/>
              <a:t> tot de </a:t>
            </a:r>
            <a:r>
              <a:rPr lang="en-GB" dirty="0" err="1"/>
              <a:t>muur</a:t>
            </a:r>
            <a:r>
              <a:rPr lang="en-GB" dirty="0"/>
              <a:t> zo </a:t>
            </a:r>
            <a:r>
              <a:rPr lang="en-GB" dirty="0" err="1"/>
              <a:t>klein</a:t>
            </a:r>
            <a:r>
              <a:rPr lang="en-GB" dirty="0"/>
              <a:t> </a:t>
            </a:r>
            <a:r>
              <a:rPr lang="en-GB" dirty="0" err="1"/>
              <a:t>dat</a:t>
            </a:r>
            <a:r>
              <a:rPr lang="en-GB" dirty="0"/>
              <a:t> </a:t>
            </a:r>
            <a:r>
              <a:rPr lang="en-GB" dirty="0" err="1"/>
              <a:t>hij</a:t>
            </a:r>
            <a:r>
              <a:rPr lang="en-GB" dirty="0"/>
              <a:t> het </a:t>
            </a:r>
            <a:r>
              <a:rPr lang="en-GB" dirty="0" err="1"/>
              <a:t>kleine</a:t>
            </a:r>
            <a:r>
              <a:rPr lang="en-GB" dirty="0"/>
              <a:t> </a:t>
            </a:r>
            <a:r>
              <a:rPr lang="en-GB" dirty="0" err="1"/>
              <a:t>afstandje</a:t>
            </a:r>
            <a:r>
              <a:rPr lang="en-GB" dirty="0"/>
              <a:t> tot de </a:t>
            </a:r>
            <a:r>
              <a:rPr lang="en-GB" dirty="0" err="1"/>
              <a:t>muur</a:t>
            </a:r>
            <a:r>
              <a:rPr lang="en-GB" dirty="0"/>
              <a:t> </a:t>
            </a:r>
            <a:r>
              <a:rPr lang="en-GB" dirty="0" err="1"/>
              <a:t>niet</a:t>
            </a:r>
            <a:r>
              <a:rPr lang="en-GB" dirty="0"/>
              <a:t> </a:t>
            </a:r>
            <a:r>
              <a:rPr lang="en-GB" dirty="0" err="1"/>
              <a:t>meer</a:t>
            </a:r>
            <a:r>
              <a:rPr lang="en-GB" dirty="0"/>
              <a:t> half </a:t>
            </a:r>
            <a:r>
              <a:rPr lang="en-GB" dirty="0" err="1"/>
              <a:t>kan</a:t>
            </a:r>
            <a:r>
              <a:rPr lang="en-GB" dirty="0"/>
              <a:t> </a:t>
            </a:r>
            <a:r>
              <a:rPr lang="en-GB" dirty="0" err="1"/>
              <a:t>springen</a:t>
            </a:r>
            <a:r>
              <a:rPr lang="en-GB" dirty="0"/>
              <a:t>. Met </a:t>
            </a:r>
            <a:r>
              <a:rPr lang="en-GB" dirty="0" err="1"/>
              <a:t>standbevruchting</a:t>
            </a:r>
            <a:r>
              <a:rPr lang="en-GB" dirty="0"/>
              <a:t> is het net zo. </a:t>
            </a:r>
            <a:r>
              <a:rPr lang="en-GB" dirty="0" err="1"/>
              <a:t>Jij</a:t>
            </a:r>
            <a:r>
              <a:rPr lang="en-GB" dirty="0"/>
              <a:t> </a:t>
            </a:r>
            <a:r>
              <a:rPr lang="en-GB" dirty="0" err="1"/>
              <a:t>doet</a:t>
            </a:r>
            <a:r>
              <a:rPr lang="en-GB" dirty="0"/>
              <a:t> je best maar de </a:t>
            </a:r>
            <a:r>
              <a:rPr lang="en-GB" dirty="0" err="1"/>
              <a:t>buren</a:t>
            </a:r>
            <a:r>
              <a:rPr lang="en-GB" dirty="0"/>
              <a:t> </a:t>
            </a:r>
            <a:r>
              <a:rPr lang="en-GB" dirty="0" err="1"/>
              <a:t>hebben</a:t>
            </a:r>
            <a:r>
              <a:rPr lang="en-GB" dirty="0"/>
              <a:t> en </a:t>
            </a:r>
            <a:r>
              <a:rPr lang="en-GB" dirty="0" err="1"/>
              <a:t>houden</a:t>
            </a:r>
            <a:r>
              <a:rPr lang="en-GB" dirty="0"/>
              <a:t> Darren van </a:t>
            </a:r>
            <a:r>
              <a:rPr lang="en-GB" dirty="0" err="1"/>
              <a:t>gemiddelde</a:t>
            </a:r>
            <a:r>
              <a:rPr lang="en-GB" dirty="0"/>
              <a:t> </a:t>
            </a:r>
            <a:r>
              <a:rPr lang="en-GB" dirty="0" err="1"/>
              <a:t>kwaliteit</a:t>
            </a:r>
            <a:r>
              <a:rPr lang="en-GB" dirty="0"/>
              <a:t>. De </a:t>
            </a:r>
            <a:r>
              <a:rPr lang="en-GB" dirty="0" err="1"/>
              <a:t>eerste</a:t>
            </a:r>
            <a:r>
              <a:rPr lang="en-GB" dirty="0"/>
              <a:t> </a:t>
            </a:r>
            <a:r>
              <a:rPr lang="en-GB" dirty="0" err="1"/>
              <a:t>generatie</a:t>
            </a:r>
            <a:r>
              <a:rPr lang="en-GB" dirty="0"/>
              <a:t> </a:t>
            </a:r>
            <a:r>
              <a:rPr lang="en-GB" dirty="0" err="1"/>
              <a:t>kom</a:t>
            </a:r>
            <a:r>
              <a:rPr lang="en-GB" dirty="0"/>
              <a:t> je tot </a:t>
            </a:r>
            <a:r>
              <a:rPr lang="en-GB" dirty="0" err="1"/>
              <a:t>halverwege</a:t>
            </a:r>
            <a:r>
              <a:rPr lang="en-GB" dirty="0"/>
              <a:t> </a:t>
            </a:r>
            <a:r>
              <a:rPr lang="en-GB" dirty="0" err="1"/>
              <a:t>een</a:t>
            </a:r>
            <a:r>
              <a:rPr lang="en-GB" dirty="0"/>
              <a:t> plafond, dan tot </a:t>
            </a:r>
            <a:r>
              <a:rPr lang="en-GB" dirty="0" err="1"/>
              <a:t>driekwart</a:t>
            </a:r>
            <a:r>
              <a:rPr lang="en-GB" dirty="0"/>
              <a:t>, </a:t>
            </a:r>
            <a:r>
              <a:rPr lang="en-GB" dirty="0" err="1"/>
              <a:t>vervolgens</a:t>
            </a:r>
            <a:r>
              <a:rPr lang="en-GB" dirty="0"/>
              <a:t> tot </a:t>
            </a:r>
            <a:r>
              <a:rPr lang="en-GB" dirty="0" err="1"/>
              <a:t>zeven</a:t>
            </a:r>
            <a:r>
              <a:rPr lang="en-GB" dirty="0"/>
              <a:t> </a:t>
            </a:r>
            <a:r>
              <a:rPr lang="en-GB" dirty="0" err="1"/>
              <a:t>achtste</a:t>
            </a:r>
            <a:r>
              <a:rPr lang="en-GB" dirty="0"/>
              <a:t> etcetera. </a:t>
            </a:r>
            <a:r>
              <a:rPr lang="en-GB" dirty="0" err="1"/>
              <a:t>Hoger</a:t>
            </a:r>
            <a:r>
              <a:rPr lang="en-GB" dirty="0"/>
              <a:t> dan het plafond </a:t>
            </a:r>
            <a:r>
              <a:rPr lang="en-GB" dirty="0" err="1"/>
              <a:t>kom</a:t>
            </a:r>
            <a:r>
              <a:rPr lang="en-GB" dirty="0"/>
              <a:t> je </a:t>
            </a:r>
            <a:r>
              <a:rPr lang="en-GB" dirty="0" err="1"/>
              <a:t>niet</a:t>
            </a:r>
            <a:r>
              <a:rPr lang="en-GB" dirty="0"/>
              <a:t>. </a:t>
            </a:r>
            <a:r>
              <a:rPr lang="en-GB" dirty="0" err="1"/>
              <a:t>Bij</a:t>
            </a:r>
            <a:r>
              <a:rPr lang="en-GB" dirty="0"/>
              <a:t> </a:t>
            </a:r>
            <a:r>
              <a:rPr lang="en-GB" dirty="0" err="1"/>
              <a:t>gecontroleerde</a:t>
            </a:r>
            <a:r>
              <a:rPr lang="en-GB" dirty="0"/>
              <a:t> </a:t>
            </a:r>
            <a:r>
              <a:rPr lang="en-GB" dirty="0" err="1"/>
              <a:t>bevruchting</a:t>
            </a:r>
            <a:r>
              <a:rPr lang="en-GB" dirty="0"/>
              <a:t> </a:t>
            </a:r>
            <a:r>
              <a:rPr lang="en-GB" dirty="0" err="1"/>
              <a:t>kom</a:t>
            </a:r>
            <a:r>
              <a:rPr lang="en-GB" dirty="0"/>
              <a:t> je </a:t>
            </a:r>
            <a:r>
              <a:rPr lang="en-GB" dirty="0" err="1"/>
              <a:t>moeiteloos</a:t>
            </a:r>
            <a:r>
              <a:rPr lang="en-GB" dirty="0"/>
              <a:t> de </a:t>
            </a:r>
            <a:r>
              <a:rPr lang="en-GB" dirty="0" err="1"/>
              <a:t>eerste</a:t>
            </a:r>
            <a:r>
              <a:rPr lang="en-GB" dirty="0"/>
              <a:t> </a:t>
            </a:r>
            <a:r>
              <a:rPr lang="en-GB" dirty="0" err="1"/>
              <a:t>generatie</a:t>
            </a:r>
            <a:r>
              <a:rPr lang="en-GB" dirty="0"/>
              <a:t> tot het plafond, en </a:t>
            </a:r>
            <a:r>
              <a:rPr lang="en-GB" dirty="0" err="1"/>
              <a:t>vervolgens</a:t>
            </a:r>
            <a:r>
              <a:rPr lang="en-GB" dirty="0"/>
              <a:t> </a:t>
            </a:r>
            <a:r>
              <a:rPr lang="en-GB" dirty="0" err="1"/>
              <a:t>klim</a:t>
            </a:r>
            <a:r>
              <a:rPr lang="en-GB" dirty="0"/>
              <a:t> je </a:t>
            </a:r>
            <a:r>
              <a:rPr lang="en-GB" dirty="0" err="1"/>
              <a:t>gewoon</a:t>
            </a:r>
            <a:r>
              <a:rPr lang="en-GB" dirty="0"/>
              <a:t> </a:t>
            </a:r>
            <a:r>
              <a:rPr lang="en-GB" dirty="0" err="1"/>
              <a:t>bovenuit</a:t>
            </a:r>
            <a:r>
              <a:rPr lang="en-GB" dirty="0"/>
              <a:t>.</a:t>
            </a:r>
            <a:endParaRPr lang="nl-NL" dirty="0"/>
          </a:p>
        </p:txBody>
      </p:sp>
      <p:sp>
        <p:nvSpPr>
          <p:cNvPr id="4" name="Slide Number Placeholder 3"/>
          <p:cNvSpPr>
            <a:spLocks noGrp="1"/>
          </p:cNvSpPr>
          <p:nvPr>
            <p:ph type="sldNum" sz="quarter" idx="5"/>
          </p:nvPr>
        </p:nvSpPr>
        <p:spPr/>
        <p:txBody>
          <a:bodyPr/>
          <a:lstStyle/>
          <a:p>
            <a:fld id="{14081181-C1F0-4D0A-932A-7BF06ED33343}" type="slidenum">
              <a:rPr lang="nl-NL" smtClean="0"/>
              <a:t>22</a:t>
            </a:fld>
            <a:endParaRPr lang="nl-NL"/>
          </a:p>
        </p:txBody>
      </p:sp>
    </p:spTree>
    <p:extLst>
      <p:ext uri="{BB962C8B-B14F-4D97-AF65-F5344CB8AC3E}">
        <p14:creationId xmlns:p14="http://schemas.microsoft.com/office/powerpoint/2010/main" val="34195565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Je </a:t>
            </a:r>
            <a:r>
              <a:rPr lang="en-GB" dirty="0" err="1"/>
              <a:t>hebt</a:t>
            </a:r>
            <a:r>
              <a:rPr lang="en-GB" dirty="0"/>
              <a:t> </a:t>
            </a:r>
            <a:r>
              <a:rPr lang="en-GB" dirty="0" err="1"/>
              <a:t>een</a:t>
            </a:r>
            <a:r>
              <a:rPr lang="en-GB" dirty="0"/>
              <a:t> </a:t>
            </a:r>
            <a:r>
              <a:rPr lang="en-GB" dirty="0" err="1"/>
              <a:t>kikker</a:t>
            </a:r>
            <a:r>
              <a:rPr lang="en-GB" dirty="0"/>
              <a:t> en die </a:t>
            </a:r>
            <a:r>
              <a:rPr lang="en-GB" dirty="0" err="1"/>
              <a:t>springt</a:t>
            </a:r>
            <a:r>
              <a:rPr lang="en-GB" dirty="0"/>
              <a:t> </a:t>
            </a:r>
            <a:r>
              <a:rPr lang="en-GB" dirty="0" err="1"/>
              <a:t>richting</a:t>
            </a:r>
            <a:r>
              <a:rPr lang="en-GB" dirty="0"/>
              <a:t> </a:t>
            </a:r>
            <a:r>
              <a:rPr lang="en-GB" dirty="0" err="1"/>
              <a:t>een</a:t>
            </a:r>
            <a:r>
              <a:rPr lang="en-GB" dirty="0"/>
              <a:t> </a:t>
            </a:r>
            <a:r>
              <a:rPr lang="en-GB" dirty="0" err="1"/>
              <a:t>muur</a:t>
            </a:r>
            <a:r>
              <a:rPr lang="en-GB" dirty="0"/>
              <a:t>. </a:t>
            </a:r>
            <a:r>
              <a:rPr lang="en-GB" dirty="0" err="1"/>
              <a:t>Bij</a:t>
            </a:r>
            <a:r>
              <a:rPr lang="en-GB" dirty="0"/>
              <a:t> </a:t>
            </a:r>
            <a:r>
              <a:rPr lang="en-GB" dirty="0" err="1"/>
              <a:t>elke</a:t>
            </a:r>
            <a:r>
              <a:rPr lang="en-GB" dirty="0"/>
              <a:t> </a:t>
            </a:r>
            <a:r>
              <a:rPr lang="en-GB" dirty="0" err="1"/>
              <a:t>sprong</a:t>
            </a:r>
            <a:r>
              <a:rPr lang="en-GB" dirty="0"/>
              <a:t> </a:t>
            </a:r>
            <a:r>
              <a:rPr lang="en-GB" dirty="0" err="1"/>
              <a:t>springt</a:t>
            </a:r>
            <a:r>
              <a:rPr lang="en-GB" dirty="0"/>
              <a:t> </a:t>
            </a:r>
            <a:r>
              <a:rPr lang="en-GB" dirty="0" err="1"/>
              <a:t>hij</a:t>
            </a:r>
            <a:r>
              <a:rPr lang="en-GB" dirty="0"/>
              <a:t> </a:t>
            </a:r>
            <a:r>
              <a:rPr lang="en-GB" dirty="0" err="1"/>
              <a:t>halverwege</a:t>
            </a:r>
            <a:r>
              <a:rPr lang="en-GB" dirty="0"/>
              <a:t> de </a:t>
            </a:r>
            <a:r>
              <a:rPr lang="en-GB" dirty="0" err="1"/>
              <a:t>afstand</a:t>
            </a:r>
            <a:r>
              <a:rPr lang="en-GB" dirty="0"/>
              <a:t> tot de </a:t>
            </a:r>
            <a:r>
              <a:rPr lang="en-GB" dirty="0" err="1"/>
              <a:t>muur</a:t>
            </a:r>
            <a:r>
              <a:rPr lang="en-GB" dirty="0"/>
              <a:t>. </a:t>
            </a:r>
            <a:r>
              <a:rPr lang="en-GB" dirty="0" err="1"/>
              <a:t>Bij</a:t>
            </a:r>
            <a:r>
              <a:rPr lang="en-GB" dirty="0"/>
              <a:t> de </a:t>
            </a:r>
            <a:r>
              <a:rPr lang="en-GB" dirty="0" err="1"/>
              <a:t>eerste</a:t>
            </a:r>
            <a:r>
              <a:rPr lang="en-GB" dirty="0"/>
              <a:t> </a:t>
            </a:r>
            <a:r>
              <a:rPr lang="en-GB" dirty="0" err="1"/>
              <a:t>sprong</a:t>
            </a:r>
            <a:r>
              <a:rPr lang="en-GB" dirty="0"/>
              <a:t> </a:t>
            </a:r>
            <a:r>
              <a:rPr lang="en-GB" dirty="0" err="1"/>
              <a:t>halverwege</a:t>
            </a:r>
            <a:r>
              <a:rPr lang="en-GB" dirty="0"/>
              <a:t> </a:t>
            </a:r>
            <a:r>
              <a:rPr lang="en-GB" dirty="0" err="1"/>
              <a:t>dus</a:t>
            </a:r>
            <a:r>
              <a:rPr lang="en-GB" dirty="0"/>
              <a:t>, maar </a:t>
            </a:r>
            <a:r>
              <a:rPr lang="en-GB" dirty="0" err="1"/>
              <a:t>bij</a:t>
            </a:r>
            <a:r>
              <a:rPr lang="en-GB" dirty="0"/>
              <a:t> de </a:t>
            </a:r>
            <a:r>
              <a:rPr lang="en-GB" dirty="0" err="1"/>
              <a:t>tweede</a:t>
            </a:r>
            <a:r>
              <a:rPr lang="en-GB" dirty="0"/>
              <a:t> </a:t>
            </a:r>
            <a:r>
              <a:rPr lang="en-GB" dirty="0" err="1"/>
              <a:t>sprong</a:t>
            </a:r>
            <a:r>
              <a:rPr lang="en-GB" dirty="0"/>
              <a:t> de halve </a:t>
            </a:r>
            <a:r>
              <a:rPr lang="en-GB" dirty="0" err="1"/>
              <a:t>afstand</a:t>
            </a:r>
            <a:r>
              <a:rPr lang="en-GB" dirty="0"/>
              <a:t> van wat dan </a:t>
            </a:r>
            <a:r>
              <a:rPr lang="en-GB" dirty="0" err="1"/>
              <a:t>nog</a:t>
            </a:r>
            <a:r>
              <a:rPr lang="en-GB" dirty="0"/>
              <a:t> over is. Het is maar </a:t>
            </a:r>
            <a:r>
              <a:rPr lang="en-GB" dirty="0" err="1"/>
              <a:t>een</a:t>
            </a:r>
            <a:r>
              <a:rPr lang="en-GB" dirty="0"/>
              <a:t> </a:t>
            </a:r>
            <a:r>
              <a:rPr lang="en-GB" dirty="0" err="1"/>
              <a:t>gedachtenexperiment</a:t>
            </a:r>
            <a:r>
              <a:rPr lang="en-GB" dirty="0"/>
              <a:t>, maar die </a:t>
            </a:r>
            <a:r>
              <a:rPr lang="en-GB" dirty="0" err="1"/>
              <a:t>kikker</a:t>
            </a:r>
            <a:r>
              <a:rPr lang="en-GB" dirty="0"/>
              <a:t> </a:t>
            </a:r>
            <a:r>
              <a:rPr lang="en-GB" dirty="0" err="1"/>
              <a:t>komt</a:t>
            </a:r>
            <a:r>
              <a:rPr lang="en-GB" dirty="0"/>
              <a:t> er </a:t>
            </a:r>
            <a:r>
              <a:rPr lang="en-GB" dirty="0" err="1"/>
              <a:t>dus</a:t>
            </a:r>
            <a:r>
              <a:rPr lang="en-GB" dirty="0"/>
              <a:t> nooit. In </a:t>
            </a:r>
            <a:r>
              <a:rPr lang="en-GB" dirty="0" err="1"/>
              <a:t>theorie</a:t>
            </a:r>
            <a:r>
              <a:rPr lang="en-GB" dirty="0"/>
              <a:t> dan. Want op </a:t>
            </a:r>
            <a:r>
              <a:rPr lang="en-GB" dirty="0" err="1"/>
              <a:t>een</a:t>
            </a:r>
            <a:r>
              <a:rPr lang="en-GB" dirty="0"/>
              <a:t> </a:t>
            </a:r>
            <a:r>
              <a:rPr lang="en-GB" dirty="0" err="1"/>
              <a:t>gegeven</a:t>
            </a:r>
            <a:r>
              <a:rPr lang="en-GB" dirty="0"/>
              <a:t> moment is </a:t>
            </a:r>
            <a:r>
              <a:rPr lang="en-GB" dirty="0" err="1"/>
              <a:t>hij</a:t>
            </a:r>
            <a:r>
              <a:rPr lang="en-GB" dirty="0"/>
              <a:t> zo </a:t>
            </a:r>
            <a:r>
              <a:rPr lang="en-GB" dirty="0" err="1"/>
              <a:t>groot</a:t>
            </a:r>
            <a:r>
              <a:rPr lang="en-GB" dirty="0"/>
              <a:t> en de </a:t>
            </a:r>
            <a:r>
              <a:rPr lang="en-GB" dirty="0" err="1"/>
              <a:t>afstand</a:t>
            </a:r>
            <a:r>
              <a:rPr lang="en-GB" dirty="0"/>
              <a:t> tot de </a:t>
            </a:r>
            <a:r>
              <a:rPr lang="en-GB" dirty="0" err="1"/>
              <a:t>muur</a:t>
            </a:r>
            <a:r>
              <a:rPr lang="en-GB" dirty="0"/>
              <a:t> zo </a:t>
            </a:r>
            <a:r>
              <a:rPr lang="en-GB" dirty="0" err="1"/>
              <a:t>klein</a:t>
            </a:r>
            <a:r>
              <a:rPr lang="en-GB" dirty="0"/>
              <a:t> </a:t>
            </a:r>
            <a:r>
              <a:rPr lang="en-GB" dirty="0" err="1"/>
              <a:t>dat</a:t>
            </a:r>
            <a:r>
              <a:rPr lang="en-GB" dirty="0"/>
              <a:t> </a:t>
            </a:r>
            <a:r>
              <a:rPr lang="en-GB" dirty="0" err="1"/>
              <a:t>hij</a:t>
            </a:r>
            <a:r>
              <a:rPr lang="en-GB" dirty="0"/>
              <a:t> het </a:t>
            </a:r>
            <a:r>
              <a:rPr lang="en-GB" dirty="0" err="1"/>
              <a:t>kleine</a:t>
            </a:r>
            <a:r>
              <a:rPr lang="en-GB" dirty="0"/>
              <a:t> </a:t>
            </a:r>
            <a:r>
              <a:rPr lang="en-GB" dirty="0" err="1"/>
              <a:t>afstandje</a:t>
            </a:r>
            <a:r>
              <a:rPr lang="en-GB" dirty="0"/>
              <a:t> tot de </a:t>
            </a:r>
            <a:r>
              <a:rPr lang="en-GB" dirty="0" err="1"/>
              <a:t>muur</a:t>
            </a:r>
            <a:r>
              <a:rPr lang="en-GB" dirty="0"/>
              <a:t> </a:t>
            </a:r>
            <a:r>
              <a:rPr lang="en-GB" dirty="0" err="1"/>
              <a:t>niet</a:t>
            </a:r>
            <a:r>
              <a:rPr lang="en-GB" dirty="0"/>
              <a:t> </a:t>
            </a:r>
            <a:r>
              <a:rPr lang="en-GB" dirty="0" err="1"/>
              <a:t>meer</a:t>
            </a:r>
            <a:r>
              <a:rPr lang="en-GB" dirty="0"/>
              <a:t> half </a:t>
            </a:r>
            <a:r>
              <a:rPr lang="en-GB" dirty="0" err="1"/>
              <a:t>kan</a:t>
            </a:r>
            <a:r>
              <a:rPr lang="en-GB" dirty="0"/>
              <a:t> </a:t>
            </a:r>
            <a:r>
              <a:rPr lang="en-GB" dirty="0" err="1"/>
              <a:t>springen</a:t>
            </a:r>
            <a:r>
              <a:rPr lang="en-GB" dirty="0"/>
              <a:t>. Met </a:t>
            </a:r>
            <a:r>
              <a:rPr lang="en-GB" dirty="0" err="1"/>
              <a:t>standbevruchting</a:t>
            </a:r>
            <a:r>
              <a:rPr lang="en-GB" dirty="0"/>
              <a:t> is het net zo. </a:t>
            </a:r>
            <a:r>
              <a:rPr lang="en-GB" dirty="0" err="1"/>
              <a:t>Jij</a:t>
            </a:r>
            <a:r>
              <a:rPr lang="en-GB" dirty="0"/>
              <a:t> </a:t>
            </a:r>
            <a:r>
              <a:rPr lang="en-GB" dirty="0" err="1"/>
              <a:t>doet</a:t>
            </a:r>
            <a:r>
              <a:rPr lang="en-GB" dirty="0"/>
              <a:t> je best maar de </a:t>
            </a:r>
            <a:r>
              <a:rPr lang="en-GB" dirty="0" err="1"/>
              <a:t>buren</a:t>
            </a:r>
            <a:r>
              <a:rPr lang="en-GB" dirty="0"/>
              <a:t> </a:t>
            </a:r>
            <a:r>
              <a:rPr lang="en-GB" dirty="0" err="1"/>
              <a:t>hebben</a:t>
            </a:r>
            <a:r>
              <a:rPr lang="en-GB" dirty="0"/>
              <a:t> en </a:t>
            </a:r>
            <a:r>
              <a:rPr lang="en-GB" dirty="0" err="1"/>
              <a:t>houden</a:t>
            </a:r>
            <a:r>
              <a:rPr lang="en-GB" dirty="0"/>
              <a:t> Darren van </a:t>
            </a:r>
            <a:r>
              <a:rPr lang="en-GB" dirty="0" err="1"/>
              <a:t>gemiddelde</a:t>
            </a:r>
            <a:r>
              <a:rPr lang="en-GB" dirty="0"/>
              <a:t> </a:t>
            </a:r>
            <a:r>
              <a:rPr lang="en-GB" dirty="0" err="1"/>
              <a:t>kwaliteit</a:t>
            </a:r>
            <a:r>
              <a:rPr lang="en-GB" dirty="0"/>
              <a:t>. De </a:t>
            </a:r>
            <a:r>
              <a:rPr lang="en-GB" dirty="0" err="1"/>
              <a:t>eerste</a:t>
            </a:r>
            <a:r>
              <a:rPr lang="en-GB" dirty="0"/>
              <a:t> </a:t>
            </a:r>
            <a:r>
              <a:rPr lang="en-GB" dirty="0" err="1"/>
              <a:t>generatie</a:t>
            </a:r>
            <a:r>
              <a:rPr lang="en-GB" dirty="0"/>
              <a:t> </a:t>
            </a:r>
            <a:r>
              <a:rPr lang="en-GB" dirty="0" err="1"/>
              <a:t>kom</a:t>
            </a:r>
            <a:r>
              <a:rPr lang="en-GB" dirty="0"/>
              <a:t> je tot </a:t>
            </a:r>
            <a:r>
              <a:rPr lang="en-GB" dirty="0" err="1"/>
              <a:t>halverwege</a:t>
            </a:r>
            <a:r>
              <a:rPr lang="en-GB" dirty="0"/>
              <a:t> </a:t>
            </a:r>
            <a:r>
              <a:rPr lang="en-GB" dirty="0" err="1"/>
              <a:t>een</a:t>
            </a:r>
            <a:r>
              <a:rPr lang="en-GB" dirty="0"/>
              <a:t> plafond, dan tot </a:t>
            </a:r>
            <a:r>
              <a:rPr lang="en-GB" dirty="0" err="1"/>
              <a:t>driekwart</a:t>
            </a:r>
            <a:r>
              <a:rPr lang="en-GB" dirty="0"/>
              <a:t>, </a:t>
            </a:r>
            <a:r>
              <a:rPr lang="en-GB" dirty="0" err="1"/>
              <a:t>vervolgens</a:t>
            </a:r>
            <a:r>
              <a:rPr lang="en-GB" dirty="0"/>
              <a:t> tot </a:t>
            </a:r>
            <a:r>
              <a:rPr lang="en-GB" dirty="0" err="1"/>
              <a:t>zeven</a:t>
            </a:r>
            <a:r>
              <a:rPr lang="en-GB" dirty="0"/>
              <a:t> </a:t>
            </a:r>
            <a:r>
              <a:rPr lang="en-GB" dirty="0" err="1"/>
              <a:t>achtste</a:t>
            </a:r>
            <a:r>
              <a:rPr lang="en-GB" dirty="0"/>
              <a:t> etcetera. </a:t>
            </a:r>
            <a:r>
              <a:rPr lang="en-GB" dirty="0" err="1"/>
              <a:t>Hoger</a:t>
            </a:r>
            <a:r>
              <a:rPr lang="en-GB" dirty="0"/>
              <a:t> dan het plafond </a:t>
            </a:r>
            <a:r>
              <a:rPr lang="en-GB" dirty="0" err="1"/>
              <a:t>kom</a:t>
            </a:r>
            <a:r>
              <a:rPr lang="en-GB" dirty="0"/>
              <a:t> je </a:t>
            </a:r>
            <a:r>
              <a:rPr lang="en-GB" dirty="0" err="1"/>
              <a:t>niet</a:t>
            </a:r>
            <a:r>
              <a:rPr lang="en-GB" dirty="0"/>
              <a:t>. </a:t>
            </a:r>
            <a:r>
              <a:rPr lang="en-GB" dirty="0" err="1"/>
              <a:t>Bij</a:t>
            </a:r>
            <a:r>
              <a:rPr lang="en-GB" dirty="0"/>
              <a:t> </a:t>
            </a:r>
            <a:r>
              <a:rPr lang="en-GB" dirty="0" err="1"/>
              <a:t>gecontroleerde</a:t>
            </a:r>
            <a:r>
              <a:rPr lang="en-GB" dirty="0"/>
              <a:t> </a:t>
            </a:r>
            <a:r>
              <a:rPr lang="en-GB" dirty="0" err="1"/>
              <a:t>bevruchting</a:t>
            </a:r>
            <a:r>
              <a:rPr lang="en-GB" dirty="0"/>
              <a:t> </a:t>
            </a:r>
            <a:r>
              <a:rPr lang="en-GB" dirty="0" err="1"/>
              <a:t>kom</a:t>
            </a:r>
            <a:r>
              <a:rPr lang="en-GB" dirty="0"/>
              <a:t> je </a:t>
            </a:r>
            <a:r>
              <a:rPr lang="en-GB" dirty="0" err="1"/>
              <a:t>moeiteloos</a:t>
            </a:r>
            <a:r>
              <a:rPr lang="en-GB" dirty="0"/>
              <a:t> de </a:t>
            </a:r>
            <a:r>
              <a:rPr lang="en-GB" dirty="0" err="1"/>
              <a:t>eerste</a:t>
            </a:r>
            <a:r>
              <a:rPr lang="en-GB" dirty="0"/>
              <a:t> </a:t>
            </a:r>
            <a:r>
              <a:rPr lang="en-GB" dirty="0" err="1"/>
              <a:t>generatie</a:t>
            </a:r>
            <a:r>
              <a:rPr lang="en-GB" dirty="0"/>
              <a:t> tot het plafond, en </a:t>
            </a:r>
            <a:r>
              <a:rPr lang="en-GB" dirty="0" err="1"/>
              <a:t>vervolgens</a:t>
            </a:r>
            <a:r>
              <a:rPr lang="en-GB" dirty="0"/>
              <a:t> </a:t>
            </a:r>
            <a:r>
              <a:rPr lang="en-GB" dirty="0" err="1"/>
              <a:t>klim</a:t>
            </a:r>
            <a:r>
              <a:rPr lang="en-GB" dirty="0"/>
              <a:t> je </a:t>
            </a:r>
            <a:r>
              <a:rPr lang="en-GB" dirty="0" err="1"/>
              <a:t>gewoon</a:t>
            </a:r>
            <a:r>
              <a:rPr lang="en-GB" dirty="0"/>
              <a:t> </a:t>
            </a:r>
            <a:r>
              <a:rPr lang="en-GB" dirty="0" err="1"/>
              <a:t>bovenuit</a:t>
            </a:r>
            <a:r>
              <a:rPr lang="en-GB" dirty="0"/>
              <a:t>.</a:t>
            </a:r>
            <a:endParaRPr lang="nl-NL" dirty="0"/>
          </a:p>
        </p:txBody>
      </p:sp>
      <p:sp>
        <p:nvSpPr>
          <p:cNvPr id="4" name="Slide Number Placeholder 3"/>
          <p:cNvSpPr>
            <a:spLocks noGrp="1"/>
          </p:cNvSpPr>
          <p:nvPr>
            <p:ph type="sldNum" sz="quarter" idx="5"/>
          </p:nvPr>
        </p:nvSpPr>
        <p:spPr/>
        <p:txBody>
          <a:bodyPr/>
          <a:lstStyle/>
          <a:p>
            <a:fld id="{14081181-C1F0-4D0A-932A-7BF06ED33343}" type="slidenum">
              <a:rPr lang="nl-NL" smtClean="0"/>
              <a:t>23</a:t>
            </a:fld>
            <a:endParaRPr lang="nl-NL"/>
          </a:p>
        </p:txBody>
      </p:sp>
    </p:spTree>
    <p:extLst>
      <p:ext uri="{BB962C8B-B14F-4D97-AF65-F5344CB8AC3E}">
        <p14:creationId xmlns:p14="http://schemas.microsoft.com/office/powerpoint/2010/main" val="41260334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Je </a:t>
            </a:r>
            <a:r>
              <a:rPr lang="en-GB" dirty="0" err="1"/>
              <a:t>hebt</a:t>
            </a:r>
            <a:r>
              <a:rPr lang="en-GB" dirty="0"/>
              <a:t> </a:t>
            </a:r>
            <a:r>
              <a:rPr lang="en-GB" dirty="0" err="1"/>
              <a:t>een</a:t>
            </a:r>
            <a:r>
              <a:rPr lang="en-GB" dirty="0"/>
              <a:t> </a:t>
            </a:r>
            <a:r>
              <a:rPr lang="en-GB" dirty="0" err="1"/>
              <a:t>kikker</a:t>
            </a:r>
            <a:r>
              <a:rPr lang="en-GB" dirty="0"/>
              <a:t> en die </a:t>
            </a:r>
            <a:r>
              <a:rPr lang="en-GB" dirty="0" err="1"/>
              <a:t>springt</a:t>
            </a:r>
            <a:r>
              <a:rPr lang="en-GB" dirty="0"/>
              <a:t> </a:t>
            </a:r>
            <a:r>
              <a:rPr lang="en-GB" dirty="0" err="1"/>
              <a:t>richting</a:t>
            </a:r>
            <a:r>
              <a:rPr lang="en-GB" dirty="0"/>
              <a:t> </a:t>
            </a:r>
            <a:r>
              <a:rPr lang="en-GB" dirty="0" err="1"/>
              <a:t>een</a:t>
            </a:r>
            <a:r>
              <a:rPr lang="en-GB" dirty="0"/>
              <a:t> </a:t>
            </a:r>
            <a:r>
              <a:rPr lang="en-GB" dirty="0" err="1"/>
              <a:t>muur</a:t>
            </a:r>
            <a:r>
              <a:rPr lang="en-GB" dirty="0"/>
              <a:t>. </a:t>
            </a:r>
            <a:r>
              <a:rPr lang="en-GB" dirty="0" err="1"/>
              <a:t>Bij</a:t>
            </a:r>
            <a:r>
              <a:rPr lang="en-GB" dirty="0"/>
              <a:t> </a:t>
            </a:r>
            <a:r>
              <a:rPr lang="en-GB" dirty="0" err="1"/>
              <a:t>elke</a:t>
            </a:r>
            <a:r>
              <a:rPr lang="en-GB" dirty="0"/>
              <a:t> </a:t>
            </a:r>
            <a:r>
              <a:rPr lang="en-GB" dirty="0" err="1"/>
              <a:t>sprong</a:t>
            </a:r>
            <a:r>
              <a:rPr lang="en-GB" dirty="0"/>
              <a:t> </a:t>
            </a:r>
            <a:r>
              <a:rPr lang="en-GB" dirty="0" err="1"/>
              <a:t>springt</a:t>
            </a:r>
            <a:r>
              <a:rPr lang="en-GB" dirty="0"/>
              <a:t> </a:t>
            </a:r>
            <a:r>
              <a:rPr lang="en-GB" dirty="0" err="1"/>
              <a:t>hij</a:t>
            </a:r>
            <a:r>
              <a:rPr lang="en-GB" dirty="0"/>
              <a:t> </a:t>
            </a:r>
            <a:r>
              <a:rPr lang="en-GB" dirty="0" err="1"/>
              <a:t>halverwege</a:t>
            </a:r>
            <a:r>
              <a:rPr lang="en-GB" dirty="0"/>
              <a:t> de </a:t>
            </a:r>
            <a:r>
              <a:rPr lang="en-GB" dirty="0" err="1"/>
              <a:t>afstand</a:t>
            </a:r>
            <a:r>
              <a:rPr lang="en-GB" dirty="0"/>
              <a:t> tot de </a:t>
            </a:r>
            <a:r>
              <a:rPr lang="en-GB" dirty="0" err="1"/>
              <a:t>muur</a:t>
            </a:r>
            <a:r>
              <a:rPr lang="en-GB" dirty="0"/>
              <a:t>. </a:t>
            </a:r>
            <a:r>
              <a:rPr lang="en-GB" dirty="0" err="1"/>
              <a:t>Bij</a:t>
            </a:r>
            <a:r>
              <a:rPr lang="en-GB" dirty="0"/>
              <a:t> de </a:t>
            </a:r>
            <a:r>
              <a:rPr lang="en-GB" dirty="0" err="1"/>
              <a:t>eerste</a:t>
            </a:r>
            <a:r>
              <a:rPr lang="en-GB" dirty="0"/>
              <a:t> </a:t>
            </a:r>
            <a:r>
              <a:rPr lang="en-GB" dirty="0" err="1"/>
              <a:t>sprong</a:t>
            </a:r>
            <a:r>
              <a:rPr lang="en-GB" dirty="0"/>
              <a:t> </a:t>
            </a:r>
            <a:r>
              <a:rPr lang="en-GB" dirty="0" err="1"/>
              <a:t>halverwege</a:t>
            </a:r>
            <a:r>
              <a:rPr lang="en-GB" dirty="0"/>
              <a:t> </a:t>
            </a:r>
            <a:r>
              <a:rPr lang="en-GB" dirty="0" err="1"/>
              <a:t>dus</a:t>
            </a:r>
            <a:r>
              <a:rPr lang="en-GB" dirty="0"/>
              <a:t>, maar </a:t>
            </a:r>
            <a:r>
              <a:rPr lang="en-GB" dirty="0" err="1"/>
              <a:t>bij</a:t>
            </a:r>
            <a:r>
              <a:rPr lang="en-GB" dirty="0"/>
              <a:t> de </a:t>
            </a:r>
            <a:r>
              <a:rPr lang="en-GB" dirty="0" err="1"/>
              <a:t>tweede</a:t>
            </a:r>
            <a:r>
              <a:rPr lang="en-GB" dirty="0"/>
              <a:t> </a:t>
            </a:r>
            <a:r>
              <a:rPr lang="en-GB" dirty="0" err="1"/>
              <a:t>sprong</a:t>
            </a:r>
            <a:r>
              <a:rPr lang="en-GB" dirty="0"/>
              <a:t> de halve </a:t>
            </a:r>
            <a:r>
              <a:rPr lang="en-GB" dirty="0" err="1"/>
              <a:t>afstand</a:t>
            </a:r>
            <a:r>
              <a:rPr lang="en-GB" dirty="0"/>
              <a:t> van wat dan </a:t>
            </a:r>
            <a:r>
              <a:rPr lang="en-GB" dirty="0" err="1"/>
              <a:t>nog</a:t>
            </a:r>
            <a:r>
              <a:rPr lang="en-GB" dirty="0"/>
              <a:t> over is. Het is maar </a:t>
            </a:r>
            <a:r>
              <a:rPr lang="en-GB" dirty="0" err="1"/>
              <a:t>een</a:t>
            </a:r>
            <a:r>
              <a:rPr lang="en-GB" dirty="0"/>
              <a:t> </a:t>
            </a:r>
            <a:r>
              <a:rPr lang="en-GB" dirty="0" err="1"/>
              <a:t>gedachtenexperiment</a:t>
            </a:r>
            <a:r>
              <a:rPr lang="en-GB" dirty="0"/>
              <a:t>, maar die </a:t>
            </a:r>
            <a:r>
              <a:rPr lang="en-GB" dirty="0" err="1"/>
              <a:t>kikker</a:t>
            </a:r>
            <a:r>
              <a:rPr lang="en-GB" dirty="0"/>
              <a:t> </a:t>
            </a:r>
            <a:r>
              <a:rPr lang="en-GB" dirty="0" err="1"/>
              <a:t>komt</a:t>
            </a:r>
            <a:r>
              <a:rPr lang="en-GB" dirty="0"/>
              <a:t> er </a:t>
            </a:r>
            <a:r>
              <a:rPr lang="en-GB" dirty="0" err="1"/>
              <a:t>dus</a:t>
            </a:r>
            <a:r>
              <a:rPr lang="en-GB" dirty="0"/>
              <a:t> nooit. In </a:t>
            </a:r>
            <a:r>
              <a:rPr lang="en-GB" dirty="0" err="1"/>
              <a:t>theorie</a:t>
            </a:r>
            <a:r>
              <a:rPr lang="en-GB" dirty="0"/>
              <a:t> dan. Want op </a:t>
            </a:r>
            <a:r>
              <a:rPr lang="en-GB" dirty="0" err="1"/>
              <a:t>een</a:t>
            </a:r>
            <a:r>
              <a:rPr lang="en-GB" dirty="0"/>
              <a:t> </a:t>
            </a:r>
            <a:r>
              <a:rPr lang="en-GB" dirty="0" err="1"/>
              <a:t>gegeven</a:t>
            </a:r>
            <a:r>
              <a:rPr lang="en-GB" dirty="0"/>
              <a:t> moment is </a:t>
            </a:r>
            <a:r>
              <a:rPr lang="en-GB" dirty="0" err="1"/>
              <a:t>hij</a:t>
            </a:r>
            <a:r>
              <a:rPr lang="en-GB" dirty="0"/>
              <a:t> zo </a:t>
            </a:r>
            <a:r>
              <a:rPr lang="en-GB" dirty="0" err="1"/>
              <a:t>groot</a:t>
            </a:r>
            <a:r>
              <a:rPr lang="en-GB" dirty="0"/>
              <a:t> en de </a:t>
            </a:r>
            <a:r>
              <a:rPr lang="en-GB" dirty="0" err="1"/>
              <a:t>afstand</a:t>
            </a:r>
            <a:r>
              <a:rPr lang="en-GB" dirty="0"/>
              <a:t> tot de </a:t>
            </a:r>
            <a:r>
              <a:rPr lang="en-GB" dirty="0" err="1"/>
              <a:t>muur</a:t>
            </a:r>
            <a:r>
              <a:rPr lang="en-GB" dirty="0"/>
              <a:t> zo </a:t>
            </a:r>
            <a:r>
              <a:rPr lang="en-GB" dirty="0" err="1"/>
              <a:t>klein</a:t>
            </a:r>
            <a:r>
              <a:rPr lang="en-GB" dirty="0"/>
              <a:t> </a:t>
            </a:r>
            <a:r>
              <a:rPr lang="en-GB" dirty="0" err="1"/>
              <a:t>dat</a:t>
            </a:r>
            <a:r>
              <a:rPr lang="en-GB" dirty="0"/>
              <a:t> </a:t>
            </a:r>
            <a:r>
              <a:rPr lang="en-GB" dirty="0" err="1"/>
              <a:t>hij</a:t>
            </a:r>
            <a:r>
              <a:rPr lang="en-GB" dirty="0"/>
              <a:t> het </a:t>
            </a:r>
            <a:r>
              <a:rPr lang="en-GB" dirty="0" err="1"/>
              <a:t>kleine</a:t>
            </a:r>
            <a:r>
              <a:rPr lang="en-GB" dirty="0"/>
              <a:t> </a:t>
            </a:r>
            <a:r>
              <a:rPr lang="en-GB" dirty="0" err="1"/>
              <a:t>afstandje</a:t>
            </a:r>
            <a:r>
              <a:rPr lang="en-GB" dirty="0"/>
              <a:t> tot de </a:t>
            </a:r>
            <a:r>
              <a:rPr lang="en-GB" dirty="0" err="1"/>
              <a:t>muur</a:t>
            </a:r>
            <a:r>
              <a:rPr lang="en-GB" dirty="0"/>
              <a:t> </a:t>
            </a:r>
            <a:r>
              <a:rPr lang="en-GB" dirty="0" err="1"/>
              <a:t>niet</a:t>
            </a:r>
            <a:r>
              <a:rPr lang="en-GB" dirty="0"/>
              <a:t> </a:t>
            </a:r>
            <a:r>
              <a:rPr lang="en-GB" dirty="0" err="1"/>
              <a:t>meer</a:t>
            </a:r>
            <a:r>
              <a:rPr lang="en-GB" dirty="0"/>
              <a:t> half </a:t>
            </a:r>
            <a:r>
              <a:rPr lang="en-GB" dirty="0" err="1"/>
              <a:t>kan</a:t>
            </a:r>
            <a:r>
              <a:rPr lang="en-GB" dirty="0"/>
              <a:t> </a:t>
            </a:r>
            <a:r>
              <a:rPr lang="en-GB" dirty="0" err="1"/>
              <a:t>springen</a:t>
            </a:r>
            <a:r>
              <a:rPr lang="en-GB" dirty="0"/>
              <a:t>. Met </a:t>
            </a:r>
            <a:r>
              <a:rPr lang="en-GB" dirty="0" err="1"/>
              <a:t>standbevruchting</a:t>
            </a:r>
            <a:r>
              <a:rPr lang="en-GB" dirty="0"/>
              <a:t> is het net zo. </a:t>
            </a:r>
            <a:r>
              <a:rPr lang="en-GB" dirty="0" err="1"/>
              <a:t>Jij</a:t>
            </a:r>
            <a:r>
              <a:rPr lang="en-GB" dirty="0"/>
              <a:t> </a:t>
            </a:r>
            <a:r>
              <a:rPr lang="en-GB" dirty="0" err="1"/>
              <a:t>doet</a:t>
            </a:r>
            <a:r>
              <a:rPr lang="en-GB" dirty="0"/>
              <a:t> je best maar de </a:t>
            </a:r>
            <a:r>
              <a:rPr lang="en-GB" dirty="0" err="1"/>
              <a:t>buren</a:t>
            </a:r>
            <a:r>
              <a:rPr lang="en-GB" dirty="0"/>
              <a:t> </a:t>
            </a:r>
            <a:r>
              <a:rPr lang="en-GB" dirty="0" err="1"/>
              <a:t>hebben</a:t>
            </a:r>
            <a:r>
              <a:rPr lang="en-GB" dirty="0"/>
              <a:t> en </a:t>
            </a:r>
            <a:r>
              <a:rPr lang="en-GB" dirty="0" err="1"/>
              <a:t>houden</a:t>
            </a:r>
            <a:r>
              <a:rPr lang="en-GB" dirty="0"/>
              <a:t> Darren van </a:t>
            </a:r>
            <a:r>
              <a:rPr lang="en-GB" dirty="0" err="1"/>
              <a:t>gemiddelde</a:t>
            </a:r>
            <a:r>
              <a:rPr lang="en-GB" dirty="0"/>
              <a:t> </a:t>
            </a:r>
            <a:r>
              <a:rPr lang="en-GB" dirty="0" err="1"/>
              <a:t>kwaliteit</a:t>
            </a:r>
            <a:r>
              <a:rPr lang="en-GB" dirty="0"/>
              <a:t>. De </a:t>
            </a:r>
            <a:r>
              <a:rPr lang="en-GB" dirty="0" err="1"/>
              <a:t>eerste</a:t>
            </a:r>
            <a:r>
              <a:rPr lang="en-GB" dirty="0"/>
              <a:t> </a:t>
            </a:r>
            <a:r>
              <a:rPr lang="en-GB" dirty="0" err="1"/>
              <a:t>generatie</a:t>
            </a:r>
            <a:r>
              <a:rPr lang="en-GB" dirty="0"/>
              <a:t> </a:t>
            </a:r>
            <a:r>
              <a:rPr lang="en-GB" dirty="0" err="1"/>
              <a:t>kom</a:t>
            </a:r>
            <a:r>
              <a:rPr lang="en-GB" dirty="0"/>
              <a:t> je tot </a:t>
            </a:r>
            <a:r>
              <a:rPr lang="en-GB" dirty="0" err="1"/>
              <a:t>halverwege</a:t>
            </a:r>
            <a:r>
              <a:rPr lang="en-GB" dirty="0"/>
              <a:t> </a:t>
            </a:r>
            <a:r>
              <a:rPr lang="en-GB" dirty="0" err="1"/>
              <a:t>een</a:t>
            </a:r>
            <a:r>
              <a:rPr lang="en-GB" dirty="0"/>
              <a:t> plafond, dan tot </a:t>
            </a:r>
            <a:r>
              <a:rPr lang="en-GB" dirty="0" err="1"/>
              <a:t>driekwart</a:t>
            </a:r>
            <a:r>
              <a:rPr lang="en-GB" dirty="0"/>
              <a:t>, </a:t>
            </a:r>
            <a:r>
              <a:rPr lang="en-GB" dirty="0" err="1"/>
              <a:t>vervolgens</a:t>
            </a:r>
            <a:r>
              <a:rPr lang="en-GB" dirty="0"/>
              <a:t> tot </a:t>
            </a:r>
            <a:r>
              <a:rPr lang="en-GB" dirty="0" err="1"/>
              <a:t>zeven</a:t>
            </a:r>
            <a:r>
              <a:rPr lang="en-GB" dirty="0"/>
              <a:t> </a:t>
            </a:r>
            <a:r>
              <a:rPr lang="en-GB" dirty="0" err="1"/>
              <a:t>achtste</a:t>
            </a:r>
            <a:r>
              <a:rPr lang="en-GB" dirty="0"/>
              <a:t> etcetera. </a:t>
            </a:r>
            <a:r>
              <a:rPr lang="en-GB" dirty="0" err="1"/>
              <a:t>Hoger</a:t>
            </a:r>
            <a:r>
              <a:rPr lang="en-GB" dirty="0"/>
              <a:t> dan het plafond </a:t>
            </a:r>
            <a:r>
              <a:rPr lang="en-GB" dirty="0" err="1"/>
              <a:t>kom</a:t>
            </a:r>
            <a:r>
              <a:rPr lang="en-GB" dirty="0"/>
              <a:t> je </a:t>
            </a:r>
            <a:r>
              <a:rPr lang="en-GB" dirty="0" err="1"/>
              <a:t>niet</a:t>
            </a:r>
            <a:r>
              <a:rPr lang="en-GB" dirty="0"/>
              <a:t>. </a:t>
            </a:r>
            <a:r>
              <a:rPr lang="en-GB" dirty="0" err="1"/>
              <a:t>Bij</a:t>
            </a:r>
            <a:r>
              <a:rPr lang="en-GB" dirty="0"/>
              <a:t> </a:t>
            </a:r>
            <a:r>
              <a:rPr lang="en-GB" dirty="0" err="1"/>
              <a:t>gecontroleerde</a:t>
            </a:r>
            <a:r>
              <a:rPr lang="en-GB" dirty="0"/>
              <a:t> </a:t>
            </a:r>
            <a:r>
              <a:rPr lang="en-GB" dirty="0" err="1"/>
              <a:t>bevruchting</a:t>
            </a:r>
            <a:r>
              <a:rPr lang="en-GB" dirty="0"/>
              <a:t> </a:t>
            </a:r>
            <a:r>
              <a:rPr lang="en-GB" dirty="0" err="1"/>
              <a:t>kom</a:t>
            </a:r>
            <a:r>
              <a:rPr lang="en-GB" dirty="0"/>
              <a:t> je </a:t>
            </a:r>
            <a:r>
              <a:rPr lang="en-GB" dirty="0" err="1"/>
              <a:t>moeiteloos</a:t>
            </a:r>
            <a:r>
              <a:rPr lang="en-GB" dirty="0"/>
              <a:t> de </a:t>
            </a:r>
            <a:r>
              <a:rPr lang="en-GB" dirty="0" err="1"/>
              <a:t>eerste</a:t>
            </a:r>
            <a:r>
              <a:rPr lang="en-GB" dirty="0"/>
              <a:t> </a:t>
            </a:r>
            <a:r>
              <a:rPr lang="en-GB" dirty="0" err="1"/>
              <a:t>generatie</a:t>
            </a:r>
            <a:r>
              <a:rPr lang="en-GB" dirty="0"/>
              <a:t> tot het plafond, en </a:t>
            </a:r>
            <a:r>
              <a:rPr lang="en-GB" dirty="0" err="1"/>
              <a:t>vervolgens</a:t>
            </a:r>
            <a:r>
              <a:rPr lang="en-GB" dirty="0"/>
              <a:t> </a:t>
            </a:r>
            <a:r>
              <a:rPr lang="en-GB" dirty="0" err="1"/>
              <a:t>klim</a:t>
            </a:r>
            <a:r>
              <a:rPr lang="en-GB" dirty="0"/>
              <a:t> je </a:t>
            </a:r>
            <a:r>
              <a:rPr lang="en-GB" dirty="0" err="1"/>
              <a:t>gewoon</a:t>
            </a:r>
            <a:r>
              <a:rPr lang="en-GB" dirty="0"/>
              <a:t> </a:t>
            </a:r>
            <a:r>
              <a:rPr lang="en-GB" dirty="0" err="1"/>
              <a:t>bovenuit</a:t>
            </a:r>
            <a:r>
              <a:rPr lang="en-GB" dirty="0"/>
              <a:t>.</a:t>
            </a:r>
            <a:endParaRPr lang="nl-NL" dirty="0"/>
          </a:p>
        </p:txBody>
      </p:sp>
      <p:sp>
        <p:nvSpPr>
          <p:cNvPr id="4" name="Slide Number Placeholder 3"/>
          <p:cNvSpPr>
            <a:spLocks noGrp="1"/>
          </p:cNvSpPr>
          <p:nvPr>
            <p:ph type="sldNum" sz="quarter" idx="5"/>
          </p:nvPr>
        </p:nvSpPr>
        <p:spPr/>
        <p:txBody>
          <a:bodyPr/>
          <a:lstStyle/>
          <a:p>
            <a:fld id="{14081181-C1F0-4D0A-932A-7BF06ED33343}" type="slidenum">
              <a:rPr lang="nl-NL" smtClean="0"/>
              <a:t>24</a:t>
            </a:fld>
            <a:endParaRPr lang="nl-NL"/>
          </a:p>
        </p:txBody>
      </p:sp>
    </p:spTree>
    <p:extLst>
      <p:ext uri="{BB962C8B-B14F-4D97-AF65-F5344CB8AC3E}">
        <p14:creationId xmlns:p14="http://schemas.microsoft.com/office/powerpoint/2010/main" val="32830046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Je </a:t>
            </a:r>
            <a:r>
              <a:rPr lang="en-GB" dirty="0" err="1"/>
              <a:t>hebt</a:t>
            </a:r>
            <a:r>
              <a:rPr lang="en-GB" dirty="0"/>
              <a:t> </a:t>
            </a:r>
            <a:r>
              <a:rPr lang="en-GB" dirty="0" err="1"/>
              <a:t>een</a:t>
            </a:r>
            <a:r>
              <a:rPr lang="en-GB" dirty="0"/>
              <a:t> </a:t>
            </a:r>
            <a:r>
              <a:rPr lang="en-GB" dirty="0" err="1"/>
              <a:t>kikker</a:t>
            </a:r>
            <a:r>
              <a:rPr lang="en-GB" dirty="0"/>
              <a:t> en die </a:t>
            </a:r>
            <a:r>
              <a:rPr lang="en-GB" dirty="0" err="1"/>
              <a:t>springt</a:t>
            </a:r>
            <a:r>
              <a:rPr lang="en-GB" dirty="0"/>
              <a:t> </a:t>
            </a:r>
            <a:r>
              <a:rPr lang="en-GB" dirty="0" err="1"/>
              <a:t>richting</a:t>
            </a:r>
            <a:r>
              <a:rPr lang="en-GB" dirty="0"/>
              <a:t> </a:t>
            </a:r>
            <a:r>
              <a:rPr lang="en-GB" dirty="0" err="1"/>
              <a:t>een</a:t>
            </a:r>
            <a:r>
              <a:rPr lang="en-GB" dirty="0"/>
              <a:t> </a:t>
            </a:r>
            <a:r>
              <a:rPr lang="en-GB" dirty="0" err="1"/>
              <a:t>muur</a:t>
            </a:r>
            <a:r>
              <a:rPr lang="en-GB" dirty="0"/>
              <a:t>. </a:t>
            </a:r>
            <a:r>
              <a:rPr lang="en-GB" dirty="0" err="1"/>
              <a:t>Bij</a:t>
            </a:r>
            <a:r>
              <a:rPr lang="en-GB" dirty="0"/>
              <a:t> </a:t>
            </a:r>
            <a:r>
              <a:rPr lang="en-GB" dirty="0" err="1"/>
              <a:t>elke</a:t>
            </a:r>
            <a:r>
              <a:rPr lang="en-GB" dirty="0"/>
              <a:t> </a:t>
            </a:r>
            <a:r>
              <a:rPr lang="en-GB" dirty="0" err="1"/>
              <a:t>sprong</a:t>
            </a:r>
            <a:r>
              <a:rPr lang="en-GB" dirty="0"/>
              <a:t> </a:t>
            </a:r>
            <a:r>
              <a:rPr lang="en-GB" dirty="0" err="1"/>
              <a:t>springt</a:t>
            </a:r>
            <a:r>
              <a:rPr lang="en-GB" dirty="0"/>
              <a:t> </a:t>
            </a:r>
            <a:r>
              <a:rPr lang="en-GB" dirty="0" err="1"/>
              <a:t>hij</a:t>
            </a:r>
            <a:r>
              <a:rPr lang="en-GB" dirty="0"/>
              <a:t> </a:t>
            </a:r>
            <a:r>
              <a:rPr lang="en-GB" dirty="0" err="1"/>
              <a:t>halverwege</a:t>
            </a:r>
            <a:r>
              <a:rPr lang="en-GB" dirty="0"/>
              <a:t> de </a:t>
            </a:r>
            <a:r>
              <a:rPr lang="en-GB" dirty="0" err="1"/>
              <a:t>afstand</a:t>
            </a:r>
            <a:r>
              <a:rPr lang="en-GB" dirty="0"/>
              <a:t> tot de </a:t>
            </a:r>
            <a:r>
              <a:rPr lang="en-GB" dirty="0" err="1"/>
              <a:t>muur</a:t>
            </a:r>
            <a:r>
              <a:rPr lang="en-GB" dirty="0"/>
              <a:t>. </a:t>
            </a:r>
            <a:r>
              <a:rPr lang="en-GB" dirty="0" err="1"/>
              <a:t>Bij</a:t>
            </a:r>
            <a:r>
              <a:rPr lang="en-GB" dirty="0"/>
              <a:t> de </a:t>
            </a:r>
            <a:r>
              <a:rPr lang="en-GB" dirty="0" err="1"/>
              <a:t>eerste</a:t>
            </a:r>
            <a:r>
              <a:rPr lang="en-GB" dirty="0"/>
              <a:t> </a:t>
            </a:r>
            <a:r>
              <a:rPr lang="en-GB" dirty="0" err="1"/>
              <a:t>sprong</a:t>
            </a:r>
            <a:r>
              <a:rPr lang="en-GB" dirty="0"/>
              <a:t> </a:t>
            </a:r>
            <a:r>
              <a:rPr lang="en-GB" dirty="0" err="1"/>
              <a:t>halverwege</a:t>
            </a:r>
            <a:r>
              <a:rPr lang="en-GB" dirty="0"/>
              <a:t> </a:t>
            </a:r>
            <a:r>
              <a:rPr lang="en-GB" dirty="0" err="1"/>
              <a:t>dus</a:t>
            </a:r>
            <a:r>
              <a:rPr lang="en-GB" dirty="0"/>
              <a:t>, maar </a:t>
            </a:r>
            <a:r>
              <a:rPr lang="en-GB" dirty="0" err="1"/>
              <a:t>bij</a:t>
            </a:r>
            <a:r>
              <a:rPr lang="en-GB" dirty="0"/>
              <a:t> de </a:t>
            </a:r>
            <a:r>
              <a:rPr lang="en-GB" dirty="0" err="1"/>
              <a:t>tweede</a:t>
            </a:r>
            <a:r>
              <a:rPr lang="en-GB" dirty="0"/>
              <a:t> </a:t>
            </a:r>
            <a:r>
              <a:rPr lang="en-GB" dirty="0" err="1"/>
              <a:t>sprong</a:t>
            </a:r>
            <a:r>
              <a:rPr lang="en-GB" dirty="0"/>
              <a:t> de halve </a:t>
            </a:r>
            <a:r>
              <a:rPr lang="en-GB" dirty="0" err="1"/>
              <a:t>afstand</a:t>
            </a:r>
            <a:r>
              <a:rPr lang="en-GB" dirty="0"/>
              <a:t> van wat dan </a:t>
            </a:r>
            <a:r>
              <a:rPr lang="en-GB" dirty="0" err="1"/>
              <a:t>nog</a:t>
            </a:r>
            <a:r>
              <a:rPr lang="en-GB" dirty="0"/>
              <a:t> over is. Het is maar </a:t>
            </a:r>
            <a:r>
              <a:rPr lang="en-GB" dirty="0" err="1"/>
              <a:t>een</a:t>
            </a:r>
            <a:r>
              <a:rPr lang="en-GB" dirty="0"/>
              <a:t> </a:t>
            </a:r>
            <a:r>
              <a:rPr lang="en-GB" dirty="0" err="1"/>
              <a:t>gedachtenexperiment</a:t>
            </a:r>
            <a:r>
              <a:rPr lang="en-GB" dirty="0"/>
              <a:t>, maar die </a:t>
            </a:r>
            <a:r>
              <a:rPr lang="en-GB" dirty="0" err="1"/>
              <a:t>kikker</a:t>
            </a:r>
            <a:r>
              <a:rPr lang="en-GB" dirty="0"/>
              <a:t> </a:t>
            </a:r>
            <a:r>
              <a:rPr lang="en-GB" dirty="0" err="1"/>
              <a:t>komt</a:t>
            </a:r>
            <a:r>
              <a:rPr lang="en-GB" dirty="0"/>
              <a:t> er </a:t>
            </a:r>
            <a:r>
              <a:rPr lang="en-GB" dirty="0" err="1"/>
              <a:t>dus</a:t>
            </a:r>
            <a:r>
              <a:rPr lang="en-GB" dirty="0"/>
              <a:t> nooit. In </a:t>
            </a:r>
            <a:r>
              <a:rPr lang="en-GB" dirty="0" err="1"/>
              <a:t>theorie</a:t>
            </a:r>
            <a:r>
              <a:rPr lang="en-GB" dirty="0"/>
              <a:t> dan. Want op </a:t>
            </a:r>
            <a:r>
              <a:rPr lang="en-GB" dirty="0" err="1"/>
              <a:t>een</a:t>
            </a:r>
            <a:r>
              <a:rPr lang="en-GB" dirty="0"/>
              <a:t> </a:t>
            </a:r>
            <a:r>
              <a:rPr lang="en-GB" dirty="0" err="1"/>
              <a:t>gegeven</a:t>
            </a:r>
            <a:r>
              <a:rPr lang="en-GB" dirty="0"/>
              <a:t> moment is </a:t>
            </a:r>
            <a:r>
              <a:rPr lang="en-GB" dirty="0" err="1"/>
              <a:t>hij</a:t>
            </a:r>
            <a:r>
              <a:rPr lang="en-GB" dirty="0"/>
              <a:t> zo </a:t>
            </a:r>
            <a:r>
              <a:rPr lang="en-GB" dirty="0" err="1"/>
              <a:t>groot</a:t>
            </a:r>
            <a:r>
              <a:rPr lang="en-GB" dirty="0"/>
              <a:t> en de </a:t>
            </a:r>
            <a:r>
              <a:rPr lang="en-GB" dirty="0" err="1"/>
              <a:t>afstand</a:t>
            </a:r>
            <a:r>
              <a:rPr lang="en-GB" dirty="0"/>
              <a:t> tot de </a:t>
            </a:r>
            <a:r>
              <a:rPr lang="en-GB" dirty="0" err="1"/>
              <a:t>muur</a:t>
            </a:r>
            <a:r>
              <a:rPr lang="en-GB" dirty="0"/>
              <a:t> zo </a:t>
            </a:r>
            <a:r>
              <a:rPr lang="en-GB" dirty="0" err="1"/>
              <a:t>klein</a:t>
            </a:r>
            <a:r>
              <a:rPr lang="en-GB" dirty="0"/>
              <a:t> </a:t>
            </a:r>
            <a:r>
              <a:rPr lang="en-GB" dirty="0" err="1"/>
              <a:t>dat</a:t>
            </a:r>
            <a:r>
              <a:rPr lang="en-GB" dirty="0"/>
              <a:t> </a:t>
            </a:r>
            <a:r>
              <a:rPr lang="en-GB" dirty="0" err="1"/>
              <a:t>hij</a:t>
            </a:r>
            <a:r>
              <a:rPr lang="en-GB" dirty="0"/>
              <a:t> het </a:t>
            </a:r>
            <a:r>
              <a:rPr lang="en-GB" dirty="0" err="1"/>
              <a:t>kleine</a:t>
            </a:r>
            <a:r>
              <a:rPr lang="en-GB" dirty="0"/>
              <a:t> </a:t>
            </a:r>
            <a:r>
              <a:rPr lang="en-GB" dirty="0" err="1"/>
              <a:t>afstandje</a:t>
            </a:r>
            <a:r>
              <a:rPr lang="en-GB" dirty="0"/>
              <a:t> tot de </a:t>
            </a:r>
            <a:r>
              <a:rPr lang="en-GB" dirty="0" err="1"/>
              <a:t>muur</a:t>
            </a:r>
            <a:r>
              <a:rPr lang="en-GB" dirty="0"/>
              <a:t> </a:t>
            </a:r>
            <a:r>
              <a:rPr lang="en-GB" dirty="0" err="1"/>
              <a:t>niet</a:t>
            </a:r>
            <a:r>
              <a:rPr lang="en-GB" dirty="0"/>
              <a:t> </a:t>
            </a:r>
            <a:r>
              <a:rPr lang="en-GB" dirty="0" err="1"/>
              <a:t>meer</a:t>
            </a:r>
            <a:r>
              <a:rPr lang="en-GB" dirty="0"/>
              <a:t> half </a:t>
            </a:r>
            <a:r>
              <a:rPr lang="en-GB" dirty="0" err="1"/>
              <a:t>kan</a:t>
            </a:r>
            <a:r>
              <a:rPr lang="en-GB" dirty="0"/>
              <a:t> </a:t>
            </a:r>
            <a:r>
              <a:rPr lang="en-GB" dirty="0" err="1"/>
              <a:t>springen</a:t>
            </a:r>
            <a:r>
              <a:rPr lang="en-GB" dirty="0"/>
              <a:t>. Met </a:t>
            </a:r>
            <a:r>
              <a:rPr lang="en-GB" dirty="0" err="1"/>
              <a:t>standbevruchting</a:t>
            </a:r>
            <a:r>
              <a:rPr lang="en-GB" dirty="0"/>
              <a:t> is het net zo. </a:t>
            </a:r>
            <a:r>
              <a:rPr lang="en-GB" dirty="0" err="1"/>
              <a:t>Jij</a:t>
            </a:r>
            <a:r>
              <a:rPr lang="en-GB" dirty="0"/>
              <a:t> </a:t>
            </a:r>
            <a:r>
              <a:rPr lang="en-GB" dirty="0" err="1"/>
              <a:t>doet</a:t>
            </a:r>
            <a:r>
              <a:rPr lang="en-GB" dirty="0"/>
              <a:t> je best maar de </a:t>
            </a:r>
            <a:r>
              <a:rPr lang="en-GB" dirty="0" err="1"/>
              <a:t>buren</a:t>
            </a:r>
            <a:r>
              <a:rPr lang="en-GB" dirty="0"/>
              <a:t> </a:t>
            </a:r>
            <a:r>
              <a:rPr lang="en-GB" dirty="0" err="1"/>
              <a:t>hebben</a:t>
            </a:r>
            <a:r>
              <a:rPr lang="en-GB" dirty="0"/>
              <a:t> en </a:t>
            </a:r>
            <a:r>
              <a:rPr lang="en-GB" dirty="0" err="1"/>
              <a:t>houden</a:t>
            </a:r>
            <a:r>
              <a:rPr lang="en-GB" dirty="0"/>
              <a:t> Darren van </a:t>
            </a:r>
            <a:r>
              <a:rPr lang="en-GB" dirty="0" err="1"/>
              <a:t>gemiddelde</a:t>
            </a:r>
            <a:r>
              <a:rPr lang="en-GB" dirty="0"/>
              <a:t> </a:t>
            </a:r>
            <a:r>
              <a:rPr lang="en-GB" dirty="0" err="1"/>
              <a:t>kwaliteit</a:t>
            </a:r>
            <a:r>
              <a:rPr lang="en-GB" dirty="0"/>
              <a:t>. De </a:t>
            </a:r>
            <a:r>
              <a:rPr lang="en-GB" dirty="0" err="1"/>
              <a:t>eerste</a:t>
            </a:r>
            <a:r>
              <a:rPr lang="en-GB" dirty="0"/>
              <a:t> </a:t>
            </a:r>
            <a:r>
              <a:rPr lang="en-GB" dirty="0" err="1"/>
              <a:t>generatie</a:t>
            </a:r>
            <a:r>
              <a:rPr lang="en-GB" dirty="0"/>
              <a:t> </a:t>
            </a:r>
            <a:r>
              <a:rPr lang="en-GB" dirty="0" err="1"/>
              <a:t>kom</a:t>
            </a:r>
            <a:r>
              <a:rPr lang="en-GB" dirty="0"/>
              <a:t> je tot </a:t>
            </a:r>
            <a:r>
              <a:rPr lang="en-GB" dirty="0" err="1"/>
              <a:t>halverwege</a:t>
            </a:r>
            <a:r>
              <a:rPr lang="en-GB" dirty="0"/>
              <a:t> </a:t>
            </a:r>
            <a:r>
              <a:rPr lang="en-GB" dirty="0" err="1"/>
              <a:t>een</a:t>
            </a:r>
            <a:r>
              <a:rPr lang="en-GB" dirty="0"/>
              <a:t> plafond, dan tot </a:t>
            </a:r>
            <a:r>
              <a:rPr lang="en-GB" dirty="0" err="1"/>
              <a:t>driekwart</a:t>
            </a:r>
            <a:r>
              <a:rPr lang="en-GB" dirty="0"/>
              <a:t>, </a:t>
            </a:r>
            <a:r>
              <a:rPr lang="en-GB" dirty="0" err="1"/>
              <a:t>vervolgens</a:t>
            </a:r>
            <a:r>
              <a:rPr lang="en-GB" dirty="0"/>
              <a:t> tot </a:t>
            </a:r>
            <a:r>
              <a:rPr lang="en-GB" dirty="0" err="1"/>
              <a:t>zeven</a:t>
            </a:r>
            <a:r>
              <a:rPr lang="en-GB" dirty="0"/>
              <a:t> </a:t>
            </a:r>
            <a:r>
              <a:rPr lang="en-GB" dirty="0" err="1"/>
              <a:t>achtste</a:t>
            </a:r>
            <a:r>
              <a:rPr lang="en-GB" dirty="0"/>
              <a:t> etcetera. </a:t>
            </a:r>
            <a:r>
              <a:rPr lang="en-GB" dirty="0" err="1"/>
              <a:t>Hoger</a:t>
            </a:r>
            <a:r>
              <a:rPr lang="en-GB" dirty="0"/>
              <a:t> dan het plafond </a:t>
            </a:r>
            <a:r>
              <a:rPr lang="en-GB" dirty="0" err="1"/>
              <a:t>kom</a:t>
            </a:r>
            <a:r>
              <a:rPr lang="en-GB" dirty="0"/>
              <a:t> je </a:t>
            </a:r>
            <a:r>
              <a:rPr lang="en-GB" dirty="0" err="1"/>
              <a:t>niet</a:t>
            </a:r>
            <a:r>
              <a:rPr lang="en-GB" dirty="0"/>
              <a:t>. </a:t>
            </a:r>
            <a:r>
              <a:rPr lang="en-GB" dirty="0" err="1"/>
              <a:t>Bij</a:t>
            </a:r>
            <a:r>
              <a:rPr lang="en-GB" dirty="0"/>
              <a:t> </a:t>
            </a:r>
            <a:r>
              <a:rPr lang="en-GB" dirty="0" err="1"/>
              <a:t>gecontroleerde</a:t>
            </a:r>
            <a:r>
              <a:rPr lang="en-GB" dirty="0"/>
              <a:t> </a:t>
            </a:r>
            <a:r>
              <a:rPr lang="en-GB" dirty="0" err="1"/>
              <a:t>bevruchting</a:t>
            </a:r>
            <a:r>
              <a:rPr lang="en-GB" dirty="0"/>
              <a:t> </a:t>
            </a:r>
            <a:r>
              <a:rPr lang="en-GB" dirty="0" err="1"/>
              <a:t>kom</a:t>
            </a:r>
            <a:r>
              <a:rPr lang="en-GB" dirty="0"/>
              <a:t> je </a:t>
            </a:r>
            <a:r>
              <a:rPr lang="en-GB" dirty="0" err="1"/>
              <a:t>moeiteloos</a:t>
            </a:r>
            <a:r>
              <a:rPr lang="en-GB" dirty="0"/>
              <a:t> de </a:t>
            </a:r>
            <a:r>
              <a:rPr lang="en-GB" dirty="0" err="1"/>
              <a:t>eerste</a:t>
            </a:r>
            <a:r>
              <a:rPr lang="en-GB" dirty="0"/>
              <a:t> </a:t>
            </a:r>
            <a:r>
              <a:rPr lang="en-GB" dirty="0" err="1"/>
              <a:t>generatie</a:t>
            </a:r>
            <a:r>
              <a:rPr lang="en-GB" dirty="0"/>
              <a:t> tot het plafond, en </a:t>
            </a:r>
            <a:r>
              <a:rPr lang="en-GB" dirty="0" err="1"/>
              <a:t>vervolgens</a:t>
            </a:r>
            <a:r>
              <a:rPr lang="en-GB" dirty="0"/>
              <a:t> </a:t>
            </a:r>
            <a:r>
              <a:rPr lang="en-GB" dirty="0" err="1"/>
              <a:t>klim</a:t>
            </a:r>
            <a:r>
              <a:rPr lang="en-GB" dirty="0"/>
              <a:t> je </a:t>
            </a:r>
            <a:r>
              <a:rPr lang="en-GB" dirty="0" err="1"/>
              <a:t>gewoon</a:t>
            </a:r>
            <a:r>
              <a:rPr lang="en-GB" dirty="0"/>
              <a:t> </a:t>
            </a:r>
            <a:r>
              <a:rPr lang="en-GB" dirty="0" err="1"/>
              <a:t>bovenuit</a:t>
            </a:r>
            <a:r>
              <a:rPr lang="en-GB" dirty="0"/>
              <a:t>.</a:t>
            </a:r>
            <a:endParaRPr lang="nl-NL" dirty="0"/>
          </a:p>
        </p:txBody>
      </p:sp>
      <p:sp>
        <p:nvSpPr>
          <p:cNvPr id="4" name="Slide Number Placeholder 3"/>
          <p:cNvSpPr>
            <a:spLocks noGrp="1"/>
          </p:cNvSpPr>
          <p:nvPr>
            <p:ph type="sldNum" sz="quarter" idx="5"/>
          </p:nvPr>
        </p:nvSpPr>
        <p:spPr/>
        <p:txBody>
          <a:bodyPr/>
          <a:lstStyle/>
          <a:p>
            <a:fld id="{14081181-C1F0-4D0A-932A-7BF06ED33343}" type="slidenum">
              <a:rPr lang="nl-NL" smtClean="0"/>
              <a:t>25</a:t>
            </a:fld>
            <a:endParaRPr lang="nl-NL"/>
          </a:p>
        </p:txBody>
      </p:sp>
    </p:spTree>
    <p:extLst>
      <p:ext uri="{BB962C8B-B14F-4D97-AF65-F5344CB8AC3E}">
        <p14:creationId xmlns:p14="http://schemas.microsoft.com/office/powerpoint/2010/main" val="42699355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Als je wat </a:t>
            </a:r>
            <a:r>
              <a:rPr lang="en-GB" dirty="0" err="1"/>
              <a:t>anders</a:t>
            </a:r>
            <a:r>
              <a:rPr lang="en-GB" dirty="0"/>
              <a:t> </a:t>
            </a:r>
            <a:r>
              <a:rPr lang="en-GB" dirty="0" err="1"/>
              <a:t>wil</a:t>
            </a:r>
            <a:r>
              <a:rPr lang="en-GB" dirty="0"/>
              <a:t> met je </a:t>
            </a:r>
            <a:r>
              <a:rPr lang="en-GB" dirty="0" err="1"/>
              <a:t>volken</a:t>
            </a:r>
            <a:r>
              <a:rPr lang="en-GB" dirty="0"/>
              <a:t> dan je </a:t>
            </a:r>
            <a:r>
              <a:rPr lang="en-GB" dirty="0" err="1"/>
              <a:t>buren</a:t>
            </a:r>
            <a:r>
              <a:rPr lang="en-GB" dirty="0"/>
              <a:t> dan zit er </a:t>
            </a:r>
            <a:r>
              <a:rPr lang="en-GB" dirty="0" err="1"/>
              <a:t>niets</a:t>
            </a:r>
            <a:r>
              <a:rPr lang="en-GB" dirty="0"/>
              <a:t> </a:t>
            </a:r>
            <a:r>
              <a:rPr lang="en-GB" dirty="0" err="1"/>
              <a:t>anders</a:t>
            </a:r>
            <a:r>
              <a:rPr lang="en-GB" dirty="0"/>
              <a:t> op dan </a:t>
            </a:r>
            <a:r>
              <a:rPr lang="en-GB" dirty="0" err="1"/>
              <a:t>naar</a:t>
            </a:r>
            <a:r>
              <a:rPr lang="en-GB" dirty="0"/>
              <a:t> </a:t>
            </a:r>
            <a:r>
              <a:rPr lang="en-GB" dirty="0" err="1"/>
              <a:t>een</a:t>
            </a:r>
            <a:r>
              <a:rPr lang="en-GB" dirty="0"/>
              <a:t> </a:t>
            </a:r>
            <a:r>
              <a:rPr lang="en-GB" dirty="0" err="1"/>
              <a:t>bevruchtingseiland</a:t>
            </a:r>
            <a:r>
              <a:rPr lang="en-GB" dirty="0"/>
              <a:t> </a:t>
            </a:r>
            <a:r>
              <a:rPr lang="en-GB" dirty="0" err="1"/>
              <a:t>te</a:t>
            </a:r>
            <a:r>
              <a:rPr lang="en-GB" dirty="0"/>
              <a:t> </a:t>
            </a:r>
            <a:r>
              <a:rPr lang="en-GB" dirty="0" err="1"/>
              <a:t>gaan</a:t>
            </a:r>
            <a:r>
              <a:rPr lang="en-GB" dirty="0"/>
              <a:t> of je </a:t>
            </a:r>
            <a:r>
              <a:rPr lang="en-GB" dirty="0" err="1"/>
              <a:t>koninginnen</a:t>
            </a:r>
            <a:r>
              <a:rPr lang="en-GB" dirty="0"/>
              <a:t> </a:t>
            </a:r>
            <a:r>
              <a:rPr lang="en-GB" dirty="0" err="1"/>
              <a:t>te</a:t>
            </a:r>
            <a:r>
              <a:rPr lang="en-GB" dirty="0"/>
              <a:t> laten </a:t>
            </a:r>
            <a:r>
              <a:rPr lang="en-GB" dirty="0" err="1"/>
              <a:t>bevruchten</a:t>
            </a:r>
            <a:r>
              <a:rPr lang="en-GB" dirty="0"/>
              <a:t> door </a:t>
            </a:r>
            <a:r>
              <a:rPr lang="en-GB" dirty="0" err="1"/>
              <a:t>middel</a:t>
            </a:r>
            <a:r>
              <a:rPr lang="en-GB" dirty="0"/>
              <a:t> van </a:t>
            </a:r>
            <a:r>
              <a:rPr lang="en-GB" dirty="0" err="1"/>
              <a:t>kunstmatige</a:t>
            </a:r>
            <a:r>
              <a:rPr lang="en-GB" dirty="0"/>
              <a:t> </a:t>
            </a:r>
            <a:r>
              <a:rPr lang="en-GB" dirty="0" err="1"/>
              <a:t>inseminatie</a:t>
            </a:r>
            <a:r>
              <a:rPr lang="en-GB" dirty="0"/>
              <a:t>. </a:t>
            </a:r>
          </a:p>
          <a:p>
            <a:endParaRPr lang="en-GB" dirty="0"/>
          </a:p>
          <a:p>
            <a:r>
              <a:rPr lang="en-GB" dirty="0" err="1"/>
              <a:t>Ook</a:t>
            </a:r>
            <a:r>
              <a:rPr lang="en-GB" dirty="0"/>
              <a:t> </a:t>
            </a:r>
            <a:r>
              <a:rPr lang="en-GB" dirty="0" err="1"/>
              <a:t>wanneer</a:t>
            </a:r>
            <a:r>
              <a:rPr lang="en-GB" dirty="0"/>
              <a:t> en </a:t>
            </a:r>
            <a:r>
              <a:rPr lang="en-GB" dirty="0" err="1"/>
              <a:t>imker</a:t>
            </a:r>
            <a:r>
              <a:rPr lang="en-GB" dirty="0"/>
              <a:t> en de </a:t>
            </a:r>
            <a:r>
              <a:rPr lang="en-GB" dirty="0" err="1"/>
              <a:t>imkers</a:t>
            </a:r>
            <a:r>
              <a:rPr lang="en-GB" dirty="0"/>
              <a:t> in de </a:t>
            </a:r>
            <a:r>
              <a:rPr lang="en-GB" dirty="0" err="1"/>
              <a:t>wijde</a:t>
            </a:r>
            <a:r>
              <a:rPr lang="en-GB" dirty="0"/>
              <a:t> </a:t>
            </a:r>
            <a:r>
              <a:rPr lang="en-GB" dirty="0" err="1"/>
              <a:t>omgeving</a:t>
            </a:r>
            <a:r>
              <a:rPr lang="en-GB" dirty="0"/>
              <a:t> </a:t>
            </a:r>
            <a:r>
              <a:rPr lang="en-GB" dirty="0" err="1"/>
              <a:t>hetzelfde</a:t>
            </a:r>
            <a:r>
              <a:rPr lang="en-GB" dirty="0"/>
              <a:t> </a:t>
            </a:r>
            <a:r>
              <a:rPr lang="en-GB" dirty="0" err="1"/>
              <a:t>willen</a:t>
            </a:r>
            <a:r>
              <a:rPr lang="en-GB" dirty="0"/>
              <a:t> is </a:t>
            </a:r>
            <a:r>
              <a:rPr lang="en-GB" dirty="0" err="1"/>
              <a:t>dat</a:t>
            </a:r>
            <a:r>
              <a:rPr lang="en-GB" dirty="0"/>
              <a:t> </a:t>
            </a:r>
            <a:r>
              <a:rPr lang="en-GB" dirty="0" err="1"/>
              <a:t>misschien</a:t>
            </a:r>
            <a:r>
              <a:rPr lang="en-GB" dirty="0"/>
              <a:t> </a:t>
            </a:r>
            <a:r>
              <a:rPr lang="en-GB" dirty="0" err="1"/>
              <a:t>toch</a:t>
            </a:r>
            <a:r>
              <a:rPr lang="en-GB" dirty="0"/>
              <a:t> </a:t>
            </a:r>
            <a:r>
              <a:rPr lang="en-GB" dirty="0" err="1"/>
              <a:t>geen</a:t>
            </a:r>
            <a:r>
              <a:rPr lang="en-GB" dirty="0"/>
              <a:t> </a:t>
            </a:r>
            <a:r>
              <a:rPr lang="en-GB" dirty="0" err="1"/>
              <a:t>gek</a:t>
            </a:r>
            <a:r>
              <a:rPr lang="en-GB" dirty="0"/>
              <a:t> idee </a:t>
            </a:r>
            <a:r>
              <a:rPr lang="en-GB" dirty="0" err="1"/>
              <a:t>omdat</a:t>
            </a:r>
            <a:r>
              <a:rPr lang="en-GB" dirty="0"/>
              <a:t> je dan </a:t>
            </a:r>
            <a:r>
              <a:rPr lang="en-GB" dirty="0" err="1"/>
              <a:t>darren</a:t>
            </a:r>
            <a:r>
              <a:rPr lang="en-GB" dirty="0"/>
              <a:t> van de </a:t>
            </a:r>
            <a:r>
              <a:rPr lang="en-GB" dirty="0" err="1"/>
              <a:t>allerbeste</a:t>
            </a:r>
            <a:r>
              <a:rPr lang="en-GB" dirty="0"/>
              <a:t> </a:t>
            </a:r>
            <a:r>
              <a:rPr lang="en-GB" dirty="0" err="1"/>
              <a:t>volken</a:t>
            </a:r>
            <a:r>
              <a:rPr lang="en-GB" dirty="0"/>
              <a:t> in die </a:t>
            </a:r>
            <a:r>
              <a:rPr lang="en-GB" dirty="0" err="1"/>
              <a:t>wijde</a:t>
            </a:r>
            <a:r>
              <a:rPr lang="en-GB" dirty="0"/>
              <a:t> </a:t>
            </a:r>
            <a:r>
              <a:rPr lang="en-GB" dirty="0" err="1"/>
              <a:t>omgeving</a:t>
            </a:r>
            <a:r>
              <a:rPr lang="en-GB" dirty="0"/>
              <a:t> </a:t>
            </a:r>
            <a:r>
              <a:rPr lang="en-GB" dirty="0" err="1"/>
              <a:t>kunt</a:t>
            </a:r>
            <a:r>
              <a:rPr lang="en-GB" dirty="0"/>
              <a:t> </a:t>
            </a:r>
            <a:r>
              <a:rPr lang="en-GB" dirty="0" err="1"/>
              <a:t>gebruiken</a:t>
            </a:r>
            <a:r>
              <a:rPr lang="en-GB" dirty="0"/>
              <a:t> </a:t>
            </a:r>
            <a:r>
              <a:rPr lang="en-GB" dirty="0" err="1"/>
              <a:t>voor</a:t>
            </a:r>
            <a:r>
              <a:rPr lang="en-GB" dirty="0"/>
              <a:t> de </a:t>
            </a:r>
            <a:r>
              <a:rPr lang="en-GB" dirty="0" err="1"/>
              <a:t>bevruchting</a:t>
            </a:r>
            <a:r>
              <a:rPr lang="en-GB" dirty="0"/>
              <a:t>. Het </a:t>
            </a:r>
            <a:r>
              <a:rPr lang="en-GB" dirty="0" err="1"/>
              <a:t>betekent</a:t>
            </a:r>
            <a:r>
              <a:rPr lang="en-GB" dirty="0"/>
              <a:t> </a:t>
            </a:r>
            <a:r>
              <a:rPr lang="en-GB" dirty="0" err="1"/>
              <a:t>wel</a:t>
            </a:r>
            <a:r>
              <a:rPr lang="en-GB" dirty="0"/>
              <a:t> </a:t>
            </a:r>
            <a:r>
              <a:rPr lang="en-GB" dirty="0" err="1"/>
              <a:t>dat</a:t>
            </a:r>
            <a:r>
              <a:rPr lang="en-GB" dirty="0"/>
              <a:t> je </a:t>
            </a:r>
            <a:r>
              <a:rPr lang="en-GB" dirty="0" err="1"/>
              <a:t>een</a:t>
            </a:r>
            <a:r>
              <a:rPr lang="en-GB" dirty="0"/>
              <a:t> </a:t>
            </a:r>
            <a:r>
              <a:rPr lang="en-GB" dirty="0" err="1"/>
              <a:t>systeem</a:t>
            </a:r>
            <a:r>
              <a:rPr lang="en-GB" dirty="0"/>
              <a:t> </a:t>
            </a:r>
            <a:r>
              <a:rPr lang="en-GB" dirty="0" err="1"/>
              <a:t>hebt</a:t>
            </a:r>
            <a:r>
              <a:rPr lang="en-GB" dirty="0"/>
              <a:t> om die </a:t>
            </a:r>
            <a:r>
              <a:rPr lang="en-GB" dirty="0" err="1"/>
              <a:t>allerbeste</a:t>
            </a:r>
            <a:r>
              <a:rPr lang="en-GB" dirty="0"/>
              <a:t> </a:t>
            </a:r>
            <a:r>
              <a:rPr lang="en-GB" dirty="0" err="1"/>
              <a:t>volken</a:t>
            </a:r>
            <a:r>
              <a:rPr lang="en-GB" dirty="0"/>
              <a:t> op </a:t>
            </a:r>
            <a:r>
              <a:rPr lang="en-GB" dirty="0" err="1"/>
              <a:t>te</a:t>
            </a:r>
            <a:r>
              <a:rPr lang="en-GB" dirty="0"/>
              <a:t> </a:t>
            </a:r>
            <a:r>
              <a:rPr lang="en-GB" dirty="0" err="1"/>
              <a:t>sporen</a:t>
            </a:r>
            <a:r>
              <a:rPr lang="en-GB" dirty="0"/>
              <a:t>. </a:t>
            </a:r>
            <a:r>
              <a:rPr lang="en-GB" dirty="0" err="1"/>
              <a:t>Dat</a:t>
            </a:r>
            <a:r>
              <a:rPr lang="en-GB" dirty="0"/>
              <a:t> </a:t>
            </a:r>
            <a:r>
              <a:rPr lang="en-GB" dirty="0" err="1"/>
              <a:t>kan</a:t>
            </a:r>
            <a:r>
              <a:rPr lang="en-GB" dirty="0"/>
              <a:t>, maar </a:t>
            </a:r>
            <a:r>
              <a:rPr lang="en-GB" dirty="0" err="1"/>
              <a:t>daar</a:t>
            </a:r>
            <a:r>
              <a:rPr lang="en-GB" dirty="0"/>
              <a:t> </a:t>
            </a:r>
            <a:r>
              <a:rPr lang="en-GB" dirty="0" err="1"/>
              <a:t>gaat</a:t>
            </a:r>
            <a:r>
              <a:rPr lang="en-GB" dirty="0"/>
              <a:t> het </a:t>
            </a:r>
            <a:r>
              <a:rPr lang="en-GB" dirty="0" err="1"/>
              <a:t>hier</a:t>
            </a:r>
            <a:r>
              <a:rPr lang="en-GB" dirty="0"/>
              <a:t> </a:t>
            </a:r>
            <a:r>
              <a:rPr lang="en-GB" dirty="0" err="1"/>
              <a:t>niet</a:t>
            </a:r>
            <a:r>
              <a:rPr lang="en-GB" dirty="0"/>
              <a:t> over.</a:t>
            </a:r>
            <a:endParaRPr lang="nl-NL" dirty="0"/>
          </a:p>
        </p:txBody>
      </p:sp>
      <p:sp>
        <p:nvSpPr>
          <p:cNvPr id="4" name="Slide Number Placeholder 3"/>
          <p:cNvSpPr>
            <a:spLocks noGrp="1"/>
          </p:cNvSpPr>
          <p:nvPr>
            <p:ph type="sldNum" sz="quarter" idx="5"/>
          </p:nvPr>
        </p:nvSpPr>
        <p:spPr/>
        <p:txBody>
          <a:bodyPr/>
          <a:lstStyle/>
          <a:p>
            <a:fld id="{14081181-C1F0-4D0A-932A-7BF06ED33343}" type="slidenum">
              <a:rPr lang="nl-NL" smtClean="0"/>
              <a:t>26</a:t>
            </a:fld>
            <a:endParaRPr lang="nl-NL"/>
          </a:p>
        </p:txBody>
      </p:sp>
    </p:spTree>
    <p:extLst>
      <p:ext uri="{BB962C8B-B14F-4D97-AF65-F5344CB8AC3E}">
        <p14:creationId xmlns:p14="http://schemas.microsoft.com/office/powerpoint/2010/main" val="165149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Wanneer</a:t>
            </a:r>
            <a:r>
              <a:rPr lang="en-GB" dirty="0"/>
              <a:t> die stap </a:t>
            </a:r>
            <a:r>
              <a:rPr lang="en-GB" dirty="0" err="1"/>
              <a:t>gezet</a:t>
            </a:r>
            <a:r>
              <a:rPr lang="en-GB" dirty="0"/>
              <a:t> </a:t>
            </a:r>
            <a:r>
              <a:rPr lang="en-GB" dirty="0" err="1"/>
              <a:t>wordt</a:t>
            </a:r>
            <a:r>
              <a:rPr lang="en-GB" dirty="0"/>
              <a:t>, het </a:t>
            </a:r>
            <a:r>
              <a:rPr lang="en-GB" dirty="0" err="1"/>
              <a:t>gaan</a:t>
            </a:r>
            <a:r>
              <a:rPr lang="en-GB" dirty="0"/>
              <a:t> </a:t>
            </a:r>
            <a:r>
              <a:rPr lang="en-GB" dirty="0" err="1"/>
              <a:t>naar</a:t>
            </a:r>
            <a:r>
              <a:rPr lang="en-GB" dirty="0"/>
              <a:t> </a:t>
            </a:r>
            <a:r>
              <a:rPr lang="en-GB" dirty="0" err="1"/>
              <a:t>een</a:t>
            </a:r>
            <a:r>
              <a:rPr lang="en-GB" dirty="0"/>
              <a:t> </a:t>
            </a:r>
            <a:r>
              <a:rPr lang="en-GB" dirty="0" err="1"/>
              <a:t>bevruchtingseiland</a:t>
            </a:r>
            <a:r>
              <a:rPr lang="en-GB" dirty="0"/>
              <a:t> of </a:t>
            </a:r>
            <a:r>
              <a:rPr lang="en-GB" dirty="0" err="1"/>
              <a:t>bevruchting</a:t>
            </a:r>
            <a:r>
              <a:rPr lang="en-GB" dirty="0"/>
              <a:t> met KI dan </a:t>
            </a:r>
            <a:r>
              <a:rPr lang="en-GB" dirty="0" err="1"/>
              <a:t>werkt</a:t>
            </a:r>
            <a:r>
              <a:rPr lang="en-GB" dirty="0"/>
              <a:t> </a:t>
            </a:r>
            <a:r>
              <a:rPr lang="en-GB" dirty="0" err="1"/>
              <a:t>selectie</a:t>
            </a:r>
            <a:r>
              <a:rPr lang="en-GB" dirty="0"/>
              <a:t> via </a:t>
            </a:r>
            <a:r>
              <a:rPr lang="en-GB" dirty="0" err="1"/>
              <a:t>afleggers</a:t>
            </a:r>
            <a:r>
              <a:rPr lang="en-GB" dirty="0"/>
              <a:t> </a:t>
            </a:r>
            <a:r>
              <a:rPr lang="en-GB" dirty="0" err="1"/>
              <a:t>niet</a:t>
            </a:r>
            <a:r>
              <a:rPr lang="en-GB" dirty="0"/>
              <a:t> erg </a:t>
            </a:r>
            <a:r>
              <a:rPr lang="en-GB" dirty="0" err="1"/>
              <a:t>goed</a:t>
            </a:r>
            <a:r>
              <a:rPr lang="en-GB" dirty="0"/>
              <a:t> </a:t>
            </a:r>
            <a:r>
              <a:rPr lang="en-GB" dirty="0" err="1"/>
              <a:t>omdat</a:t>
            </a:r>
            <a:r>
              <a:rPr lang="en-GB" dirty="0"/>
              <a:t> de </a:t>
            </a:r>
            <a:r>
              <a:rPr lang="en-GB" dirty="0" err="1"/>
              <a:t>selectie</a:t>
            </a:r>
            <a:r>
              <a:rPr lang="en-GB" dirty="0"/>
              <a:t> </a:t>
            </a:r>
            <a:r>
              <a:rPr lang="en-GB" dirty="0" err="1"/>
              <a:t>niet</a:t>
            </a:r>
            <a:r>
              <a:rPr lang="en-GB" dirty="0"/>
              <a:t> “</a:t>
            </a:r>
            <a:r>
              <a:rPr lang="en-GB" dirty="0" err="1"/>
              <a:t>scherp</a:t>
            </a:r>
            <a:r>
              <a:rPr lang="en-GB" dirty="0"/>
              <a:t>” is. Het </a:t>
            </a:r>
            <a:r>
              <a:rPr lang="en-GB" dirty="0" err="1"/>
              <a:t>effectiefst</a:t>
            </a:r>
            <a:r>
              <a:rPr lang="en-GB" dirty="0"/>
              <a:t> is </a:t>
            </a:r>
            <a:r>
              <a:rPr lang="en-GB" dirty="0" err="1"/>
              <a:t>natuurlijk</a:t>
            </a:r>
            <a:r>
              <a:rPr lang="en-GB" dirty="0"/>
              <a:t> </a:t>
            </a:r>
            <a:r>
              <a:rPr lang="en-GB" dirty="0" err="1"/>
              <a:t>na</a:t>
            </a:r>
            <a:r>
              <a:rPr lang="en-GB" dirty="0"/>
              <a:t> </a:t>
            </a:r>
            <a:r>
              <a:rPr lang="en-GB" dirty="0" err="1"/>
              <a:t>te</a:t>
            </a:r>
            <a:r>
              <a:rPr lang="en-GB" dirty="0"/>
              <a:t> </a:t>
            </a:r>
            <a:r>
              <a:rPr lang="en-GB" dirty="0" err="1"/>
              <a:t>telen</a:t>
            </a:r>
            <a:r>
              <a:rPr lang="en-GB" dirty="0"/>
              <a:t> van </a:t>
            </a:r>
            <a:r>
              <a:rPr lang="en-GB" dirty="0" err="1"/>
              <a:t>een</a:t>
            </a:r>
            <a:r>
              <a:rPr lang="en-GB" dirty="0"/>
              <a:t> </a:t>
            </a:r>
            <a:r>
              <a:rPr lang="en-GB" dirty="0" err="1"/>
              <a:t>beperkt</a:t>
            </a:r>
            <a:r>
              <a:rPr lang="en-GB" dirty="0"/>
              <a:t> </a:t>
            </a:r>
            <a:r>
              <a:rPr lang="en-GB" dirty="0" err="1"/>
              <a:t>aantal</a:t>
            </a:r>
            <a:r>
              <a:rPr lang="en-GB" dirty="0"/>
              <a:t> </a:t>
            </a:r>
            <a:r>
              <a:rPr lang="en-GB" dirty="0" err="1"/>
              <a:t>betere</a:t>
            </a:r>
            <a:r>
              <a:rPr lang="en-GB" dirty="0"/>
              <a:t> </a:t>
            </a:r>
            <a:r>
              <a:rPr lang="en-GB" dirty="0" err="1"/>
              <a:t>volken</a:t>
            </a:r>
            <a:r>
              <a:rPr lang="en-GB" dirty="0"/>
              <a:t> en dan is </a:t>
            </a:r>
            <a:r>
              <a:rPr lang="en-GB" dirty="0" err="1"/>
              <a:t>koninginnenteelt</a:t>
            </a:r>
            <a:r>
              <a:rPr lang="en-GB" dirty="0"/>
              <a:t>, </a:t>
            </a:r>
            <a:r>
              <a:rPr lang="en-GB" dirty="0" err="1"/>
              <a:t>waardoor</a:t>
            </a:r>
            <a:r>
              <a:rPr lang="en-GB" dirty="0"/>
              <a:t> je </a:t>
            </a:r>
            <a:r>
              <a:rPr lang="en-GB" dirty="0" err="1"/>
              <a:t>bijvoorbeeld</a:t>
            </a:r>
            <a:r>
              <a:rPr lang="en-GB" dirty="0"/>
              <a:t> 12 </a:t>
            </a:r>
            <a:r>
              <a:rPr lang="en-GB" dirty="0" err="1"/>
              <a:t>koninginnen</a:t>
            </a:r>
            <a:r>
              <a:rPr lang="en-GB" dirty="0"/>
              <a:t> </a:t>
            </a:r>
            <a:r>
              <a:rPr lang="en-GB" dirty="0" err="1"/>
              <a:t>nateelt</a:t>
            </a:r>
            <a:r>
              <a:rPr lang="en-GB" dirty="0"/>
              <a:t> van </a:t>
            </a:r>
            <a:r>
              <a:rPr lang="en-GB" dirty="0" err="1"/>
              <a:t>een</a:t>
            </a:r>
            <a:r>
              <a:rPr lang="en-GB" dirty="0"/>
              <a:t> volk, </a:t>
            </a:r>
            <a:r>
              <a:rPr lang="en-GB" dirty="0" err="1"/>
              <a:t>effectiever</a:t>
            </a:r>
            <a:r>
              <a:rPr lang="en-GB" dirty="0"/>
              <a:t>.</a:t>
            </a:r>
            <a:endParaRPr lang="nl-NL" dirty="0"/>
          </a:p>
        </p:txBody>
      </p:sp>
      <p:sp>
        <p:nvSpPr>
          <p:cNvPr id="4" name="Slide Number Placeholder 3"/>
          <p:cNvSpPr>
            <a:spLocks noGrp="1"/>
          </p:cNvSpPr>
          <p:nvPr>
            <p:ph type="sldNum" sz="quarter" idx="5"/>
          </p:nvPr>
        </p:nvSpPr>
        <p:spPr/>
        <p:txBody>
          <a:bodyPr/>
          <a:lstStyle/>
          <a:p>
            <a:fld id="{14081181-C1F0-4D0A-932A-7BF06ED33343}" type="slidenum">
              <a:rPr lang="nl-NL" smtClean="0"/>
              <a:t>27</a:t>
            </a:fld>
            <a:endParaRPr lang="nl-NL"/>
          </a:p>
        </p:txBody>
      </p:sp>
    </p:spTree>
    <p:extLst>
      <p:ext uri="{BB962C8B-B14F-4D97-AF65-F5344CB8AC3E}">
        <p14:creationId xmlns:p14="http://schemas.microsoft.com/office/powerpoint/2010/main" val="12230192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14081181-C1F0-4D0A-932A-7BF06ED33343}" type="slidenum">
              <a:rPr lang="nl-NL" smtClean="0"/>
              <a:t>28</a:t>
            </a:fld>
            <a:endParaRPr lang="nl-NL" dirty="0"/>
          </a:p>
        </p:txBody>
      </p:sp>
    </p:spTree>
    <p:extLst>
      <p:ext uri="{BB962C8B-B14F-4D97-AF65-F5344CB8AC3E}">
        <p14:creationId xmlns:p14="http://schemas.microsoft.com/office/powerpoint/2010/main" val="42783779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a:t>
            </a:r>
            <a:r>
              <a:rPr lang="en-GB" dirty="0" err="1"/>
              <a:t>Bijenhouden</a:t>
            </a:r>
            <a:r>
              <a:rPr lang="en-GB" dirty="0"/>
              <a:t> 2022.4 </a:t>
            </a:r>
            <a:r>
              <a:rPr lang="en-GB" dirty="0" err="1"/>
              <a:t>staat</a:t>
            </a:r>
            <a:r>
              <a:rPr lang="en-GB" dirty="0"/>
              <a:t> </a:t>
            </a:r>
            <a:r>
              <a:rPr lang="en-GB" dirty="0" err="1"/>
              <a:t>een</a:t>
            </a:r>
            <a:r>
              <a:rPr lang="en-GB" dirty="0"/>
              <a:t> </a:t>
            </a:r>
            <a:r>
              <a:rPr lang="en-GB" dirty="0" err="1"/>
              <a:t>betoog</a:t>
            </a:r>
            <a:r>
              <a:rPr lang="en-GB" dirty="0"/>
              <a:t> van </a:t>
            </a:r>
            <a:r>
              <a:rPr lang="en-GB" dirty="0" err="1"/>
              <a:t>Wietse</a:t>
            </a:r>
            <a:r>
              <a:rPr lang="en-GB" dirty="0"/>
              <a:t> Bruinsma </a:t>
            </a:r>
            <a:r>
              <a:rPr lang="en-GB" dirty="0" err="1"/>
              <a:t>dat</a:t>
            </a:r>
            <a:r>
              <a:rPr lang="en-GB" dirty="0"/>
              <a:t> in </a:t>
            </a:r>
            <a:r>
              <a:rPr lang="en-GB" dirty="0" err="1"/>
              <a:t>gaat</a:t>
            </a:r>
            <a:r>
              <a:rPr lang="en-GB" dirty="0"/>
              <a:t> op de </a:t>
            </a:r>
            <a:r>
              <a:rPr lang="en-GB" dirty="0" err="1"/>
              <a:t>vraag</a:t>
            </a:r>
            <a:r>
              <a:rPr lang="en-GB" dirty="0"/>
              <a:t> </a:t>
            </a:r>
            <a:r>
              <a:rPr lang="en-GB" dirty="0" err="1"/>
              <a:t>waarom</a:t>
            </a:r>
            <a:r>
              <a:rPr lang="en-GB" dirty="0"/>
              <a:t> je </a:t>
            </a:r>
            <a:r>
              <a:rPr lang="en-GB" dirty="0" err="1"/>
              <a:t>geen</a:t>
            </a:r>
            <a:r>
              <a:rPr lang="en-GB" dirty="0"/>
              <a:t> </a:t>
            </a:r>
            <a:r>
              <a:rPr lang="en-GB" dirty="0" err="1"/>
              <a:t>betere</a:t>
            </a:r>
            <a:r>
              <a:rPr lang="en-GB" dirty="0"/>
              <a:t> </a:t>
            </a:r>
            <a:r>
              <a:rPr lang="en-GB" dirty="0" err="1"/>
              <a:t>bijen</a:t>
            </a:r>
            <a:r>
              <a:rPr lang="en-GB" dirty="0"/>
              <a:t> </a:t>
            </a:r>
            <a:r>
              <a:rPr lang="en-GB" dirty="0" err="1"/>
              <a:t>zou</a:t>
            </a:r>
            <a:r>
              <a:rPr lang="en-GB" dirty="0"/>
              <a:t> </a:t>
            </a:r>
            <a:r>
              <a:rPr lang="en-GB" dirty="0" err="1"/>
              <a:t>willen</a:t>
            </a:r>
            <a:r>
              <a:rPr lang="en-GB" dirty="0"/>
              <a:t>. </a:t>
            </a:r>
            <a:r>
              <a:rPr lang="en-GB" dirty="0" err="1"/>
              <a:t>Imkeren</a:t>
            </a:r>
            <a:r>
              <a:rPr lang="en-GB" dirty="0"/>
              <a:t> met wat je </a:t>
            </a:r>
            <a:r>
              <a:rPr lang="en-GB" dirty="0" err="1"/>
              <a:t>hebt</a:t>
            </a:r>
            <a:r>
              <a:rPr lang="en-GB" dirty="0"/>
              <a:t> </a:t>
            </a:r>
            <a:r>
              <a:rPr lang="en-GB" dirty="0" err="1"/>
              <a:t>gaat</a:t>
            </a:r>
            <a:r>
              <a:rPr lang="en-GB" dirty="0"/>
              <a:t> </a:t>
            </a:r>
            <a:r>
              <a:rPr lang="en-GB" dirty="0" err="1"/>
              <a:t>toch</a:t>
            </a:r>
            <a:r>
              <a:rPr lang="en-GB" dirty="0"/>
              <a:t> </a:t>
            </a:r>
            <a:r>
              <a:rPr lang="en-GB" dirty="0" err="1"/>
              <a:t>ook</a:t>
            </a:r>
            <a:r>
              <a:rPr lang="en-GB" dirty="0"/>
              <a:t> </a:t>
            </a:r>
            <a:r>
              <a:rPr lang="en-GB" dirty="0" err="1"/>
              <a:t>goed</a:t>
            </a:r>
            <a:r>
              <a:rPr lang="en-GB" dirty="0"/>
              <a:t>. En </a:t>
            </a:r>
            <a:r>
              <a:rPr lang="en-GB" dirty="0" err="1"/>
              <a:t>bovendien</a:t>
            </a:r>
            <a:r>
              <a:rPr lang="en-GB" dirty="0"/>
              <a:t>, je </a:t>
            </a:r>
            <a:r>
              <a:rPr lang="en-GB" dirty="0" err="1"/>
              <a:t>bijen</a:t>
            </a:r>
            <a:r>
              <a:rPr lang="en-GB" dirty="0"/>
              <a:t> </a:t>
            </a:r>
            <a:r>
              <a:rPr lang="en-GB" dirty="0" err="1"/>
              <a:t>zijn</a:t>
            </a:r>
            <a:r>
              <a:rPr lang="en-GB" dirty="0"/>
              <a:t> dan </a:t>
            </a:r>
            <a:r>
              <a:rPr lang="en-GB" dirty="0" err="1"/>
              <a:t>lokaal</a:t>
            </a:r>
            <a:r>
              <a:rPr lang="en-GB" dirty="0"/>
              <a:t> </a:t>
            </a:r>
            <a:r>
              <a:rPr lang="en-GB" dirty="0" err="1"/>
              <a:t>aangepast</a:t>
            </a:r>
            <a:r>
              <a:rPr lang="en-GB" dirty="0"/>
              <a:t>. Want de </a:t>
            </a:r>
            <a:r>
              <a:rPr lang="en-GB" dirty="0" err="1"/>
              <a:t>bevruchting</a:t>
            </a:r>
            <a:r>
              <a:rPr lang="en-GB" dirty="0"/>
              <a:t> </a:t>
            </a:r>
            <a:r>
              <a:rPr lang="en-GB" dirty="0" err="1"/>
              <a:t>vindt</a:t>
            </a:r>
            <a:r>
              <a:rPr lang="en-GB" dirty="0"/>
              <a:t> in de </a:t>
            </a:r>
            <a:r>
              <a:rPr lang="en-GB" dirty="0" err="1"/>
              <a:t>omgeving</a:t>
            </a:r>
            <a:r>
              <a:rPr lang="en-GB" dirty="0"/>
              <a:t> </a:t>
            </a:r>
            <a:r>
              <a:rPr lang="en-GB" dirty="0" err="1"/>
              <a:t>plaats</a:t>
            </a:r>
            <a:r>
              <a:rPr lang="en-GB" dirty="0"/>
              <a:t> door </a:t>
            </a:r>
            <a:r>
              <a:rPr lang="en-GB" dirty="0" err="1"/>
              <a:t>darren</a:t>
            </a:r>
            <a:r>
              <a:rPr lang="en-GB" dirty="0"/>
              <a:t> van </a:t>
            </a:r>
            <a:r>
              <a:rPr lang="en-GB" dirty="0" err="1"/>
              <a:t>volken</a:t>
            </a:r>
            <a:r>
              <a:rPr lang="en-GB" dirty="0"/>
              <a:t> die </a:t>
            </a:r>
            <a:r>
              <a:rPr lang="en-GB" dirty="0" err="1"/>
              <a:t>uit</a:t>
            </a:r>
            <a:r>
              <a:rPr lang="en-GB" dirty="0"/>
              <a:t> de </a:t>
            </a:r>
            <a:r>
              <a:rPr lang="en-GB" dirty="0" err="1"/>
              <a:t>omgeving</a:t>
            </a:r>
            <a:r>
              <a:rPr lang="en-GB" dirty="0"/>
              <a:t> </a:t>
            </a:r>
            <a:r>
              <a:rPr lang="en-GB" dirty="0" err="1"/>
              <a:t>komen</a:t>
            </a:r>
            <a:r>
              <a:rPr lang="en-GB" dirty="0"/>
              <a:t> (</a:t>
            </a:r>
            <a:r>
              <a:rPr lang="en-GB" dirty="0" err="1"/>
              <a:t>tenzij</a:t>
            </a:r>
            <a:r>
              <a:rPr lang="en-GB" dirty="0"/>
              <a:t> je “last” </a:t>
            </a:r>
            <a:r>
              <a:rPr lang="en-GB" dirty="0" err="1"/>
              <a:t>hebt</a:t>
            </a:r>
            <a:r>
              <a:rPr lang="en-GB" dirty="0"/>
              <a:t> van </a:t>
            </a:r>
            <a:r>
              <a:rPr lang="en-GB" dirty="0" err="1"/>
              <a:t>telers</a:t>
            </a:r>
            <a:r>
              <a:rPr lang="en-GB" dirty="0"/>
              <a:t> die </a:t>
            </a:r>
            <a:r>
              <a:rPr lang="en-GB" dirty="0" err="1"/>
              <a:t>naar</a:t>
            </a:r>
            <a:r>
              <a:rPr lang="en-GB" dirty="0"/>
              <a:t> </a:t>
            </a:r>
            <a:r>
              <a:rPr lang="en-GB" dirty="0" err="1"/>
              <a:t>bevruchtingseilanden</a:t>
            </a:r>
            <a:r>
              <a:rPr lang="en-GB" dirty="0"/>
              <a:t> </a:t>
            </a:r>
            <a:r>
              <a:rPr lang="en-GB" dirty="0" err="1"/>
              <a:t>gaan</a:t>
            </a:r>
            <a:r>
              <a:rPr lang="en-GB" dirty="0"/>
              <a:t> of </a:t>
            </a:r>
            <a:r>
              <a:rPr lang="en-GB" dirty="0" err="1"/>
              <a:t>gebruik</a:t>
            </a:r>
            <a:r>
              <a:rPr lang="en-GB" dirty="0"/>
              <a:t> </a:t>
            </a:r>
            <a:r>
              <a:rPr lang="en-GB" dirty="0" err="1"/>
              <a:t>maken</a:t>
            </a:r>
            <a:r>
              <a:rPr lang="en-GB" dirty="0"/>
              <a:t> van KI). En je mag er </a:t>
            </a:r>
            <a:r>
              <a:rPr lang="en-GB" dirty="0" err="1"/>
              <a:t>ook</a:t>
            </a:r>
            <a:r>
              <a:rPr lang="en-GB" dirty="0"/>
              <a:t> </a:t>
            </a:r>
            <a:r>
              <a:rPr lang="en-GB" dirty="0" err="1"/>
              <a:t>nog</a:t>
            </a:r>
            <a:r>
              <a:rPr lang="en-GB" dirty="0"/>
              <a:t> </a:t>
            </a:r>
            <a:r>
              <a:rPr lang="en-GB" dirty="0" err="1"/>
              <a:t>vanuit</a:t>
            </a:r>
            <a:r>
              <a:rPr lang="en-GB" dirty="0"/>
              <a:t> </a:t>
            </a:r>
            <a:r>
              <a:rPr lang="en-GB" dirty="0" err="1"/>
              <a:t>gaan</a:t>
            </a:r>
            <a:r>
              <a:rPr lang="en-GB" dirty="0"/>
              <a:t> (</a:t>
            </a:r>
            <a:r>
              <a:rPr lang="en-GB" dirty="0" err="1"/>
              <a:t>wanneer</a:t>
            </a:r>
            <a:r>
              <a:rPr lang="en-GB" dirty="0"/>
              <a:t> je </a:t>
            </a:r>
            <a:r>
              <a:rPr lang="en-GB" dirty="0" err="1"/>
              <a:t>mijn</a:t>
            </a:r>
            <a:r>
              <a:rPr lang="en-GB" dirty="0"/>
              <a:t> </a:t>
            </a:r>
            <a:r>
              <a:rPr lang="en-GB" dirty="0" err="1"/>
              <a:t>plaatje</a:t>
            </a:r>
            <a:r>
              <a:rPr lang="en-GB" dirty="0"/>
              <a:t> over de </a:t>
            </a:r>
            <a:r>
              <a:rPr lang="en-GB" dirty="0" err="1"/>
              <a:t>wintersterfte</a:t>
            </a:r>
            <a:r>
              <a:rPr lang="en-GB" dirty="0"/>
              <a:t> </a:t>
            </a:r>
            <a:r>
              <a:rPr lang="en-GB" dirty="0" err="1"/>
              <a:t>gelooft</a:t>
            </a:r>
            <a:r>
              <a:rPr lang="en-GB" dirty="0"/>
              <a:t>) </a:t>
            </a:r>
            <a:r>
              <a:rPr lang="en-GB" dirty="0" err="1"/>
              <a:t>dat</a:t>
            </a:r>
            <a:r>
              <a:rPr lang="en-GB" dirty="0"/>
              <a:t> er </a:t>
            </a:r>
            <a:r>
              <a:rPr lang="en-GB" dirty="0" err="1"/>
              <a:t>geleidelijk</a:t>
            </a:r>
            <a:r>
              <a:rPr lang="en-GB" dirty="0"/>
              <a:t> </a:t>
            </a:r>
            <a:r>
              <a:rPr lang="en-GB" dirty="0" err="1"/>
              <a:t>aan</a:t>
            </a:r>
            <a:r>
              <a:rPr lang="en-GB" dirty="0"/>
              <a:t> </a:t>
            </a:r>
            <a:r>
              <a:rPr lang="en-GB" dirty="0" err="1"/>
              <a:t>vanzelf</a:t>
            </a:r>
            <a:r>
              <a:rPr lang="en-GB" dirty="0"/>
              <a:t>, </a:t>
            </a:r>
            <a:r>
              <a:rPr lang="en-GB" dirty="0" err="1"/>
              <a:t>zonder</a:t>
            </a:r>
            <a:r>
              <a:rPr lang="en-GB" dirty="0"/>
              <a:t> </a:t>
            </a:r>
            <a:r>
              <a:rPr lang="en-GB" dirty="0" err="1"/>
              <a:t>inspanning</a:t>
            </a:r>
            <a:r>
              <a:rPr lang="en-GB" dirty="0"/>
              <a:t>, </a:t>
            </a:r>
            <a:r>
              <a:rPr lang="en-GB" dirty="0" err="1"/>
              <a:t>selectie</a:t>
            </a:r>
            <a:r>
              <a:rPr lang="en-GB" dirty="0"/>
              <a:t> op </a:t>
            </a:r>
            <a:r>
              <a:rPr lang="en-GB" dirty="0" err="1"/>
              <a:t>weerstand</a:t>
            </a:r>
            <a:r>
              <a:rPr lang="en-GB" dirty="0"/>
              <a:t> </a:t>
            </a:r>
            <a:r>
              <a:rPr lang="en-GB" dirty="0" err="1"/>
              <a:t>tegen</a:t>
            </a:r>
            <a:r>
              <a:rPr lang="en-GB" dirty="0"/>
              <a:t> varroa </a:t>
            </a:r>
            <a:r>
              <a:rPr lang="en-GB" dirty="0" err="1"/>
              <a:t>plaatsvindt</a:t>
            </a:r>
            <a:r>
              <a:rPr lang="en-GB" dirty="0"/>
              <a:t>.</a:t>
            </a:r>
            <a:endParaRPr lang="nl-NL" dirty="0"/>
          </a:p>
        </p:txBody>
      </p:sp>
      <p:sp>
        <p:nvSpPr>
          <p:cNvPr id="4" name="Slide Number Placeholder 3"/>
          <p:cNvSpPr>
            <a:spLocks noGrp="1"/>
          </p:cNvSpPr>
          <p:nvPr>
            <p:ph type="sldNum" sz="quarter" idx="5"/>
          </p:nvPr>
        </p:nvSpPr>
        <p:spPr/>
        <p:txBody>
          <a:bodyPr/>
          <a:lstStyle/>
          <a:p>
            <a:fld id="{14081181-C1F0-4D0A-932A-7BF06ED33343}" type="slidenum">
              <a:rPr lang="nl-NL" smtClean="0"/>
              <a:t>30</a:t>
            </a:fld>
            <a:endParaRPr lang="nl-NL"/>
          </a:p>
        </p:txBody>
      </p:sp>
    </p:spTree>
    <p:extLst>
      <p:ext uri="{BB962C8B-B14F-4D97-AF65-F5344CB8AC3E}">
        <p14:creationId xmlns:p14="http://schemas.microsoft.com/office/powerpoint/2010/main" val="1133304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voordracht bestaat uit twee delen. In het eerste deel wordt besproken wat selectie inhoudt en wat het resultaat van selectie kan zijn. In het tweede deel wordt besproken waarom je zou willen selecteren en wat daartoe zoal de mogelijkheden zijn.</a:t>
            </a:r>
          </a:p>
          <a:p>
            <a:r>
              <a:rPr lang="nl-NL" dirty="0"/>
              <a:t>Dat eerste deel bevat een viertal “waarheden”. Zaken waarvan ik zeker ben, op grond van ervaring en wetenschappelijk inzicht.</a:t>
            </a:r>
          </a:p>
        </p:txBody>
      </p:sp>
      <p:sp>
        <p:nvSpPr>
          <p:cNvPr id="4" name="Tijdelijke aanduiding voor dianummer 3"/>
          <p:cNvSpPr>
            <a:spLocks noGrp="1"/>
          </p:cNvSpPr>
          <p:nvPr>
            <p:ph type="sldNum" sz="quarter" idx="5"/>
          </p:nvPr>
        </p:nvSpPr>
        <p:spPr/>
        <p:txBody>
          <a:bodyPr/>
          <a:lstStyle/>
          <a:p>
            <a:fld id="{14081181-C1F0-4D0A-932A-7BF06ED33343}" type="slidenum">
              <a:rPr lang="nl-NL" smtClean="0"/>
              <a:t>3</a:t>
            </a:fld>
            <a:endParaRPr lang="nl-NL"/>
          </a:p>
        </p:txBody>
      </p:sp>
    </p:spTree>
    <p:extLst>
      <p:ext uri="{BB962C8B-B14F-4D97-AF65-F5344CB8AC3E}">
        <p14:creationId xmlns:p14="http://schemas.microsoft.com/office/powerpoint/2010/main" val="24701223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Er </a:t>
            </a:r>
            <a:r>
              <a:rPr lang="en-GB" dirty="0" err="1"/>
              <a:t>zijn</a:t>
            </a:r>
            <a:r>
              <a:rPr lang="en-GB" dirty="0"/>
              <a:t> </a:t>
            </a:r>
            <a:r>
              <a:rPr lang="en-GB" dirty="0" err="1"/>
              <a:t>echter</a:t>
            </a:r>
            <a:r>
              <a:rPr lang="en-GB" dirty="0"/>
              <a:t> </a:t>
            </a:r>
            <a:r>
              <a:rPr lang="en-GB" dirty="0" err="1"/>
              <a:t>allerlei</a:t>
            </a:r>
            <a:r>
              <a:rPr lang="en-GB" dirty="0"/>
              <a:t> </a:t>
            </a:r>
            <a:r>
              <a:rPr lang="en-GB" dirty="0" err="1"/>
              <a:t>reden</a:t>
            </a:r>
            <a:r>
              <a:rPr lang="en-GB" dirty="0"/>
              <a:t> </a:t>
            </a:r>
            <a:r>
              <a:rPr lang="en-GB" dirty="0" err="1"/>
              <a:t>waarom</a:t>
            </a:r>
            <a:r>
              <a:rPr lang="en-GB" dirty="0"/>
              <a:t> </a:t>
            </a:r>
            <a:r>
              <a:rPr lang="en-GB" dirty="0" err="1"/>
              <a:t>een</a:t>
            </a:r>
            <a:r>
              <a:rPr lang="en-GB" dirty="0"/>
              <a:t> </a:t>
            </a:r>
            <a:r>
              <a:rPr lang="en-GB" dirty="0" err="1"/>
              <a:t>imker</a:t>
            </a:r>
            <a:r>
              <a:rPr lang="en-GB" dirty="0"/>
              <a:t> </a:t>
            </a:r>
            <a:r>
              <a:rPr lang="en-GB" dirty="0" err="1"/>
              <a:t>toch</a:t>
            </a:r>
            <a:r>
              <a:rPr lang="en-GB" dirty="0"/>
              <a:t> wat </a:t>
            </a:r>
            <a:r>
              <a:rPr lang="en-GB" dirty="0" err="1"/>
              <a:t>anders</a:t>
            </a:r>
            <a:r>
              <a:rPr lang="en-GB" dirty="0"/>
              <a:t> </a:t>
            </a:r>
            <a:r>
              <a:rPr lang="en-GB" dirty="0" err="1"/>
              <a:t>wil</a:t>
            </a:r>
            <a:r>
              <a:rPr lang="en-GB" dirty="0"/>
              <a:t>. De </a:t>
            </a:r>
            <a:r>
              <a:rPr lang="en-GB" dirty="0" err="1"/>
              <a:t>zwarte</a:t>
            </a:r>
            <a:r>
              <a:rPr lang="en-GB" dirty="0"/>
              <a:t> </a:t>
            </a:r>
            <a:r>
              <a:rPr lang="en-GB" dirty="0" err="1"/>
              <a:t>bij</a:t>
            </a:r>
            <a:r>
              <a:rPr lang="en-GB" dirty="0"/>
              <a:t>, door </a:t>
            </a:r>
            <a:r>
              <a:rPr lang="en-GB" dirty="0" err="1"/>
              <a:t>velen</a:t>
            </a:r>
            <a:r>
              <a:rPr lang="en-GB" dirty="0"/>
              <a:t> </a:t>
            </a:r>
            <a:r>
              <a:rPr lang="en-GB" dirty="0" err="1"/>
              <a:t>gezien</a:t>
            </a:r>
            <a:r>
              <a:rPr lang="en-GB" dirty="0"/>
              <a:t> </a:t>
            </a:r>
            <a:r>
              <a:rPr lang="en-GB" dirty="0" err="1"/>
              <a:t>als</a:t>
            </a:r>
            <a:r>
              <a:rPr lang="en-GB" dirty="0"/>
              <a:t> de </a:t>
            </a:r>
            <a:r>
              <a:rPr lang="en-GB" dirty="0" err="1"/>
              <a:t>inheemse</a:t>
            </a:r>
            <a:r>
              <a:rPr lang="en-GB" dirty="0"/>
              <a:t> </a:t>
            </a:r>
            <a:r>
              <a:rPr lang="en-GB" dirty="0" err="1"/>
              <a:t>bij</a:t>
            </a:r>
            <a:r>
              <a:rPr lang="en-GB" dirty="0"/>
              <a:t>, </a:t>
            </a:r>
            <a:r>
              <a:rPr lang="en-GB" dirty="0" err="1"/>
              <a:t>spreekt</a:t>
            </a:r>
            <a:r>
              <a:rPr lang="en-GB" dirty="0"/>
              <a:t> in </a:t>
            </a:r>
            <a:r>
              <a:rPr lang="en-GB" dirty="0" err="1"/>
              <a:t>toenemende</a:t>
            </a:r>
            <a:r>
              <a:rPr lang="en-GB" dirty="0"/>
              <a:t> mate tot de </a:t>
            </a:r>
            <a:r>
              <a:rPr lang="en-GB" dirty="0" err="1"/>
              <a:t>verbeelding</a:t>
            </a:r>
            <a:r>
              <a:rPr lang="en-GB" dirty="0"/>
              <a:t>. </a:t>
            </a:r>
            <a:r>
              <a:rPr lang="en-GB" dirty="0" err="1"/>
              <a:t>Imkers</a:t>
            </a:r>
            <a:r>
              <a:rPr lang="en-GB" dirty="0"/>
              <a:t> </a:t>
            </a:r>
            <a:r>
              <a:rPr lang="en-GB" dirty="0" err="1"/>
              <a:t>willen</a:t>
            </a:r>
            <a:r>
              <a:rPr lang="en-GB" dirty="0"/>
              <a:t> </a:t>
            </a:r>
            <a:r>
              <a:rPr lang="en-GB" dirty="0" err="1"/>
              <a:t>daar</a:t>
            </a:r>
            <a:r>
              <a:rPr lang="en-GB" dirty="0"/>
              <a:t> mee </a:t>
            </a:r>
            <a:r>
              <a:rPr lang="en-GB" dirty="0" err="1"/>
              <a:t>aan</a:t>
            </a:r>
            <a:r>
              <a:rPr lang="en-GB" dirty="0"/>
              <a:t> de gang. </a:t>
            </a:r>
            <a:r>
              <a:rPr lang="en-GB" dirty="0" err="1"/>
              <a:t>Daarbij</a:t>
            </a:r>
            <a:r>
              <a:rPr lang="en-GB" dirty="0"/>
              <a:t> </a:t>
            </a:r>
            <a:r>
              <a:rPr lang="en-GB" dirty="0" err="1"/>
              <a:t>spelen</a:t>
            </a:r>
            <a:r>
              <a:rPr lang="en-GB" dirty="0"/>
              <a:t> </a:t>
            </a:r>
            <a:r>
              <a:rPr lang="en-GB" dirty="0" err="1"/>
              <a:t>idealistische</a:t>
            </a:r>
            <a:r>
              <a:rPr lang="en-GB" dirty="0"/>
              <a:t> </a:t>
            </a:r>
            <a:r>
              <a:rPr lang="en-GB" dirty="0" err="1"/>
              <a:t>overwegingen</a:t>
            </a:r>
            <a:r>
              <a:rPr lang="en-GB" dirty="0"/>
              <a:t> </a:t>
            </a:r>
            <a:r>
              <a:rPr lang="en-GB" dirty="0" err="1"/>
              <a:t>een</a:t>
            </a:r>
            <a:r>
              <a:rPr lang="en-GB" dirty="0"/>
              <a:t> </a:t>
            </a:r>
            <a:r>
              <a:rPr lang="en-GB" dirty="0" err="1"/>
              <a:t>rol</a:t>
            </a:r>
            <a:r>
              <a:rPr lang="en-GB" dirty="0"/>
              <a:t> (</a:t>
            </a:r>
            <a:r>
              <a:rPr lang="en-GB" dirty="0" err="1"/>
              <a:t>inheems</a:t>
            </a:r>
            <a:r>
              <a:rPr lang="en-GB" dirty="0"/>
              <a:t> maar </a:t>
            </a:r>
            <a:r>
              <a:rPr lang="en-GB" dirty="0" err="1"/>
              <a:t>bedreigd</a:t>
            </a:r>
            <a:r>
              <a:rPr lang="en-GB" dirty="0"/>
              <a:t>) maar </a:t>
            </a:r>
            <a:r>
              <a:rPr lang="en-GB" dirty="0" err="1"/>
              <a:t>vertrouwen</a:t>
            </a:r>
            <a:r>
              <a:rPr lang="en-GB" dirty="0"/>
              <a:t> in </a:t>
            </a:r>
            <a:r>
              <a:rPr lang="en-GB" dirty="0" err="1"/>
              <a:t>een</a:t>
            </a:r>
            <a:r>
              <a:rPr lang="en-GB" dirty="0"/>
              <a:t> </a:t>
            </a:r>
            <a:r>
              <a:rPr lang="en-GB" dirty="0" err="1"/>
              <a:t>grotere</a:t>
            </a:r>
            <a:r>
              <a:rPr lang="en-GB" dirty="0"/>
              <a:t> </a:t>
            </a:r>
            <a:r>
              <a:rPr lang="en-GB" dirty="0" err="1"/>
              <a:t>weerstand</a:t>
            </a:r>
            <a:r>
              <a:rPr lang="en-GB" dirty="0"/>
              <a:t> </a:t>
            </a:r>
            <a:r>
              <a:rPr lang="en-GB" dirty="0" err="1"/>
              <a:t>tegen</a:t>
            </a:r>
            <a:r>
              <a:rPr lang="en-GB" dirty="0"/>
              <a:t> varroa, </a:t>
            </a:r>
            <a:r>
              <a:rPr lang="en-GB" dirty="0" err="1"/>
              <a:t>mogelijk</a:t>
            </a:r>
            <a:r>
              <a:rPr lang="en-GB" dirty="0"/>
              <a:t> </a:t>
            </a:r>
            <a:r>
              <a:rPr lang="en-GB" dirty="0" err="1"/>
              <a:t>deels</a:t>
            </a:r>
            <a:r>
              <a:rPr lang="en-GB" dirty="0"/>
              <a:t> door </a:t>
            </a:r>
            <a:r>
              <a:rPr lang="en-GB" dirty="0" err="1"/>
              <a:t>broedonderbreking</a:t>
            </a:r>
            <a:r>
              <a:rPr lang="en-GB" dirty="0"/>
              <a:t>. De </a:t>
            </a:r>
            <a:r>
              <a:rPr lang="en-GB" dirty="0" err="1"/>
              <a:t>koningin</a:t>
            </a:r>
            <a:r>
              <a:rPr lang="en-GB" dirty="0"/>
              <a:t> </a:t>
            </a:r>
            <a:r>
              <a:rPr lang="en-GB" dirty="0" err="1"/>
              <a:t>stopt</a:t>
            </a:r>
            <a:r>
              <a:rPr lang="en-GB" dirty="0"/>
              <a:t> </a:t>
            </a:r>
            <a:r>
              <a:rPr lang="en-GB" dirty="0" err="1"/>
              <a:t>bij</a:t>
            </a:r>
            <a:r>
              <a:rPr lang="en-GB" dirty="0"/>
              <a:t> </a:t>
            </a:r>
            <a:r>
              <a:rPr lang="en-GB" dirty="0" err="1"/>
              <a:t>slechter</a:t>
            </a:r>
            <a:r>
              <a:rPr lang="en-GB" dirty="0"/>
              <a:t> </a:t>
            </a:r>
            <a:r>
              <a:rPr lang="en-GB" dirty="0" err="1"/>
              <a:t>weer</a:t>
            </a:r>
            <a:r>
              <a:rPr lang="en-GB" dirty="0"/>
              <a:t> al </a:t>
            </a:r>
            <a:r>
              <a:rPr lang="en-GB" dirty="0" err="1"/>
              <a:t>gauw</a:t>
            </a:r>
            <a:r>
              <a:rPr lang="en-GB" dirty="0"/>
              <a:t> met </a:t>
            </a:r>
            <a:r>
              <a:rPr lang="en-GB" dirty="0" err="1"/>
              <a:t>leggen</a:t>
            </a:r>
            <a:r>
              <a:rPr lang="en-GB" dirty="0"/>
              <a:t>. Maar het </a:t>
            </a:r>
            <a:r>
              <a:rPr lang="en-GB" dirty="0" err="1"/>
              <a:t>zuiver</a:t>
            </a:r>
            <a:r>
              <a:rPr lang="en-GB" dirty="0"/>
              <a:t> </a:t>
            </a:r>
            <a:r>
              <a:rPr lang="en-GB" dirty="0" err="1"/>
              <a:t>krijgen</a:t>
            </a:r>
            <a:r>
              <a:rPr lang="en-GB" dirty="0"/>
              <a:t> of </a:t>
            </a:r>
            <a:r>
              <a:rPr lang="en-GB" dirty="0" err="1"/>
              <a:t>houden</a:t>
            </a:r>
            <a:r>
              <a:rPr lang="en-GB" dirty="0"/>
              <a:t> van de </a:t>
            </a:r>
            <a:r>
              <a:rPr lang="en-GB" dirty="0" err="1"/>
              <a:t>zwarte</a:t>
            </a:r>
            <a:r>
              <a:rPr lang="en-GB" dirty="0"/>
              <a:t> </a:t>
            </a:r>
            <a:r>
              <a:rPr lang="en-GB" dirty="0" err="1"/>
              <a:t>bij</a:t>
            </a:r>
            <a:r>
              <a:rPr lang="en-GB" dirty="0"/>
              <a:t> is </a:t>
            </a:r>
            <a:r>
              <a:rPr lang="en-GB" dirty="0" err="1"/>
              <a:t>geen</a:t>
            </a:r>
            <a:r>
              <a:rPr lang="en-GB" dirty="0"/>
              <a:t> sinecure </a:t>
            </a:r>
            <a:r>
              <a:rPr lang="en-GB" dirty="0" err="1"/>
              <a:t>wanneer</a:t>
            </a:r>
            <a:r>
              <a:rPr lang="en-GB" dirty="0"/>
              <a:t> de </a:t>
            </a:r>
            <a:r>
              <a:rPr lang="en-GB" dirty="0" err="1"/>
              <a:t>buren</a:t>
            </a:r>
            <a:r>
              <a:rPr lang="en-GB" dirty="0"/>
              <a:t> </a:t>
            </a:r>
            <a:r>
              <a:rPr lang="en-GB" dirty="0" err="1"/>
              <a:t>geen</a:t>
            </a:r>
            <a:r>
              <a:rPr lang="en-GB" dirty="0"/>
              <a:t> </a:t>
            </a:r>
            <a:r>
              <a:rPr lang="en-GB" dirty="0" err="1"/>
              <a:t>zwarte</a:t>
            </a:r>
            <a:r>
              <a:rPr lang="en-GB" dirty="0"/>
              <a:t> </a:t>
            </a:r>
            <a:r>
              <a:rPr lang="en-GB" dirty="0" err="1"/>
              <a:t>bijen</a:t>
            </a:r>
            <a:r>
              <a:rPr lang="en-GB" dirty="0"/>
              <a:t> </a:t>
            </a:r>
            <a:r>
              <a:rPr lang="en-GB" dirty="0" err="1"/>
              <a:t>hebben</a:t>
            </a:r>
            <a:r>
              <a:rPr lang="en-GB" dirty="0"/>
              <a:t>. </a:t>
            </a:r>
            <a:endParaRPr lang="nl-NL" dirty="0"/>
          </a:p>
        </p:txBody>
      </p:sp>
      <p:sp>
        <p:nvSpPr>
          <p:cNvPr id="4" name="Slide Number Placeholder 3"/>
          <p:cNvSpPr>
            <a:spLocks noGrp="1"/>
          </p:cNvSpPr>
          <p:nvPr>
            <p:ph type="sldNum" sz="quarter" idx="5"/>
          </p:nvPr>
        </p:nvSpPr>
        <p:spPr/>
        <p:txBody>
          <a:bodyPr/>
          <a:lstStyle/>
          <a:p>
            <a:fld id="{14081181-C1F0-4D0A-932A-7BF06ED33343}" type="slidenum">
              <a:rPr lang="nl-NL" smtClean="0"/>
              <a:t>31</a:t>
            </a:fld>
            <a:endParaRPr lang="nl-NL"/>
          </a:p>
        </p:txBody>
      </p:sp>
    </p:spTree>
    <p:extLst>
      <p:ext uri="{BB962C8B-B14F-4D97-AF65-F5344CB8AC3E}">
        <p14:creationId xmlns:p14="http://schemas.microsoft.com/office/powerpoint/2010/main" val="11617121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 </a:t>
            </a:r>
            <a:r>
              <a:rPr lang="en-GB" dirty="0" err="1"/>
              <a:t>Vereniging</a:t>
            </a:r>
            <a:r>
              <a:rPr lang="en-GB" dirty="0"/>
              <a:t> van </a:t>
            </a:r>
            <a:r>
              <a:rPr lang="en-GB" dirty="0" err="1"/>
              <a:t>Carnica-imkers</a:t>
            </a:r>
            <a:r>
              <a:rPr lang="en-GB" dirty="0"/>
              <a:t> (VCI) </a:t>
            </a:r>
            <a:r>
              <a:rPr lang="en-GB" dirty="0" err="1"/>
              <a:t>gebruikt</a:t>
            </a:r>
            <a:r>
              <a:rPr lang="en-GB" dirty="0"/>
              <a:t> </a:t>
            </a:r>
            <a:r>
              <a:rPr lang="en-GB" dirty="0" err="1"/>
              <a:t>als</a:t>
            </a:r>
            <a:r>
              <a:rPr lang="en-GB" dirty="0"/>
              <a:t> argument </a:t>
            </a:r>
            <a:r>
              <a:rPr lang="en-GB" dirty="0" err="1"/>
              <a:t>voor</a:t>
            </a:r>
            <a:r>
              <a:rPr lang="en-GB" dirty="0"/>
              <a:t> </a:t>
            </a:r>
            <a:r>
              <a:rPr lang="en-GB" dirty="0" err="1"/>
              <a:t>Carnica’s</a:t>
            </a:r>
            <a:r>
              <a:rPr lang="en-GB" dirty="0"/>
              <a:t> </a:t>
            </a:r>
            <a:r>
              <a:rPr lang="en-GB" dirty="0" err="1"/>
              <a:t>dat</a:t>
            </a:r>
            <a:r>
              <a:rPr lang="en-GB" dirty="0"/>
              <a:t> ze </a:t>
            </a:r>
            <a:r>
              <a:rPr lang="en-GB" dirty="0" err="1"/>
              <a:t>zachtaardig</a:t>
            </a:r>
            <a:r>
              <a:rPr lang="en-GB" dirty="0"/>
              <a:t> </a:t>
            </a:r>
            <a:r>
              <a:rPr lang="en-GB" dirty="0" err="1"/>
              <a:t>zijn</a:t>
            </a:r>
            <a:r>
              <a:rPr lang="en-GB" dirty="0"/>
              <a:t>. </a:t>
            </a:r>
            <a:r>
              <a:rPr lang="en-GB" dirty="0" err="1"/>
              <a:t>Dat</a:t>
            </a:r>
            <a:r>
              <a:rPr lang="en-GB" dirty="0"/>
              <a:t> pas </a:t>
            </a:r>
            <a:r>
              <a:rPr lang="en-GB" dirty="0" err="1"/>
              <a:t>beter</a:t>
            </a:r>
            <a:r>
              <a:rPr lang="en-GB" dirty="0"/>
              <a:t> in </a:t>
            </a:r>
            <a:r>
              <a:rPr lang="en-GB" dirty="0" err="1"/>
              <a:t>een</a:t>
            </a:r>
            <a:r>
              <a:rPr lang="en-GB" dirty="0"/>
              <a:t> </a:t>
            </a:r>
            <a:r>
              <a:rPr lang="en-GB" dirty="0" err="1"/>
              <a:t>dicht</a:t>
            </a:r>
            <a:r>
              <a:rPr lang="en-GB" dirty="0"/>
              <a:t> </a:t>
            </a:r>
            <a:r>
              <a:rPr lang="en-GB" dirty="0" err="1"/>
              <a:t>bevolkt</a:t>
            </a:r>
            <a:r>
              <a:rPr lang="en-GB" dirty="0"/>
              <a:t> land </a:t>
            </a:r>
            <a:r>
              <a:rPr lang="en-GB" dirty="0" err="1"/>
              <a:t>als</a:t>
            </a:r>
            <a:r>
              <a:rPr lang="en-GB" dirty="0"/>
              <a:t> de </a:t>
            </a:r>
            <a:r>
              <a:rPr lang="en-GB" dirty="0" err="1"/>
              <a:t>onze</a:t>
            </a:r>
            <a:r>
              <a:rPr lang="en-GB" dirty="0"/>
              <a:t> en in de </a:t>
            </a:r>
            <a:r>
              <a:rPr lang="en-GB" dirty="0" err="1"/>
              <a:t>stedelijke</a:t>
            </a:r>
            <a:r>
              <a:rPr lang="en-GB" dirty="0"/>
              <a:t> </a:t>
            </a:r>
            <a:r>
              <a:rPr lang="en-GB" dirty="0" err="1"/>
              <a:t>omgeving</a:t>
            </a:r>
            <a:r>
              <a:rPr lang="en-GB" dirty="0"/>
              <a:t>. </a:t>
            </a:r>
            <a:r>
              <a:rPr lang="en-GB" dirty="0" err="1"/>
              <a:t>Bovendien</a:t>
            </a:r>
            <a:r>
              <a:rPr lang="en-GB" dirty="0"/>
              <a:t> </a:t>
            </a:r>
            <a:r>
              <a:rPr lang="en-GB" dirty="0" err="1"/>
              <a:t>werkt</a:t>
            </a:r>
            <a:r>
              <a:rPr lang="en-GB" dirty="0"/>
              <a:t> het </a:t>
            </a:r>
            <a:r>
              <a:rPr lang="en-GB" dirty="0" err="1"/>
              <a:t>plezierig</a:t>
            </a:r>
            <a:r>
              <a:rPr lang="en-GB" dirty="0"/>
              <a:t>. </a:t>
            </a:r>
            <a:r>
              <a:rPr lang="en-GB" dirty="0" err="1"/>
              <a:t>Geen</a:t>
            </a:r>
            <a:r>
              <a:rPr lang="en-GB" dirty="0"/>
              <a:t> of in elk </a:t>
            </a:r>
            <a:r>
              <a:rPr lang="en-GB" dirty="0" err="1"/>
              <a:t>geval</a:t>
            </a:r>
            <a:r>
              <a:rPr lang="en-GB" dirty="0"/>
              <a:t> minder </a:t>
            </a:r>
            <a:r>
              <a:rPr lang="en-GB" dirty="0" err="1"/>
              <a:t>bescherming</a:t>
            </a:r>
            <a:r>
              <a:rPr lang="en-GB" dirty="0"/>
              <a:t> </a:t>
            </a:r>
            <a:r>
              <a:rPr lang="en-GB" dirty="0" err="1"/>
              <a:t>nodig</a:t>
            </a:r>
            <a:r>
              <a:rPr lang="en-GB" dirty="0"/>
              <a:t> en je </a:t>
            </a:r>
            <a:r>
              <a:rPr lang="en-GB" dirty="0" err="1"/>
              <a:t>kunt</a:t>
            </a:r>
            <a:r>
              <a:rPr lang="en-GB" dirty="0"/>
              <a:t> je </a:t>
            </a:r>
            <a:r>
              <a:rPr lang="en-GB" dirty="0" err="1"/>
              <a:t>kleinkinderen</a:t>
            </a:r>
            <a:r>
              <a:rPr lang="en-GB" dirty="0"/>
              <a:t> </a:t>
            </a:r>
            <a:r>
              <a:rPr lang="en-GB" dirty="0" err="1"/>
              <a:t>zonder</a:t>
            </a:r>
            <a:r>
              <a:rPr lang="en-GB" dirty="0"/>
              <a:t> </a:t>
            </a:r>
            <a:r>
              <a:rPr lang="en-GB" dirty="0" err="1"/>
              <a:t>risico</a:t>
            </a:r>
            <a:r>
              <a:rPr lang="en-GB" dirty="0"/>
              <a:t> laten </a:t>
            </a:r>
            <a:r>
              <a:rPr lang="en-GB" dirty="0" err="1"/>
              <a:t>meekijken</a:t>
            </a:r>
            <a:r>
              <a:rPr lang="en-GB" dirty="0"/>
              <a:t>. Er </a:t>
            </a:r>
            <a:r>
              <a:rPr lang="en-GB" dirty="0" err="1"/>
              <a:t>zijn</a:t>
            </a:r>
            <a:r>
              <a:rPr lang="en-GB" dirty="0"/>
              <a:t> </a:t>
            </a:r>
            <a:r>
              <a:rPr lang="en-GB" dirty="0" err="1"/>
              <a:t>bevruchingseilanden</a:t>
            </a:r>
            <a:r>
              <a:rPr lang="en-GB" dirty="0"/>
              <a:t> (</a:t>
            </a:r>
            <a:r>
              <a:rPr lang="en-GB" dirty="0" err="1"/>
              <a:t>Vlieland</a:t>
            </a:r>
            <a:r>
              <a:rPr lang="en-GB" dirty="0"/>
              <a:t> en </a:t>
            </a:r>
            <a:r>
              <a:rPr lang="en-GB" dirty="0" err="1"/>
              <a:t>Duitse</a:t>
            </a:r>
            <a:r>
              <a:rPr lang="en-GB" dirty="0"/>
              <a:t> </a:t>
            </a:r>
            <a:r>
              <a:rPr lang="en-GB" dirty="0" err="1"/>
              <a:t>Waddeneilanden</a:t>
            </a:r>
            <a:r>
              <a:rPr lang="en-GB" dirty="0"/>
              <a:t>).</a:t>
            </a:r>
            <a:endParaRPr lang="nl-NL" dirty="0"/>
          </a:p>
        </p:txBody>
      </p:sp>
      <p:sp>
        <p:nvSpPr>
          <p:cNvPr id="4" name="Slide Number Placeholder 3"/>
          <p:cNvSpPr>
            <a:spLocks noGrp="1"/>
          </p:cNvSpPr>
          <p:nvPr>
            <p:ph type="sldNum" sz="quarter" idx="5"/>
          </p:nvPr>
        </p:nvSpPr>
        <p:spPr/>
        <p:txBody>
          <a:bodyPr/>
          <a:lstStyle/>
          <a:p>
            <a:fld id="{14081181-C1F0-4D0A-932A-7BF06ED33343}" type="slidenum">
              <a:rPr lang="nl-NL" smtClean="0"/>
              <a:t>32</a:t>
            </a:fld>
            <a:endParaRPr lang="nl-NL"/>
          </a:p>
        </p:txBody>
      </p:sp>
    </p:spTree>
    <p:extLst>
      <p:ext uri="{BB962C8B-B14F-4D97-AF65-F5344CB8AC3E}">
        <p14:creationId xmlns:p14="http://schemas.microsoft.com/office/powerpoint/2010/main" val="1963500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Sinds</a:t>
            </a:r>
            <a:r>
              <a:rPr lang="en-GB" dirty="0"/>
              <a:t> de </a:t>
            </a:r>
            <a:r>
              <a:rPr lang="en-GB" dirty="0" err="1"/>
              <a:t>tachtiger</a:t>
            </a:r>
            <a:r>
              <a:rPr lang="en-GB" dirty="0"/>
              <a:t> </a:t>
            </a:r>
            <a:r>
              <a:rPr lang="en-GB" dirty="0" err="1"/>
              <a:t>jaren</a:t>
            </a:r>
            <a:r>
              <a:rPr lang="en-GB" dirty="0"/>
              <a:t> van de </a:t>
            </a:r>
            <a:r>
              <a:rPr lang="en-GB" dirty="0" err="1"/>
              <a:t>vorige</a:t>
            </a:r>
            <a:r>
              <a:rPr lang="en-GB" dirty="0"/>
              <a:t> </a:t>
            </a:r>
            <a:r>
              <a:rPr lang="en-GB" dirty="0" err="1"/>
              <a:t>eeuw</a:t>
            </a:r>
            <a:r>
              <a:rPr lang="en-GB" dirty="0"/>
              <a:t> </a:t>
            </a:r>
            <a:r>
              <a:rPr lang="en-GB" dirty="0" err="1"/>
              <a:t>heeft</a:t>
            </a:r>
            <a:r>
              <a:rPr lang="en-GB" dirty="0"/>
              <a:t> de </a:t>
            </a:r>
            <a:r>
              <a:rPr lang="en-GB" dirty="0" err="1"/>
              <a:t>bijenhouderij</a:t>
            </a:r>
            <a:r>
              <a:rPr lang="en-GB" dirty="0"/>
              <a:t> </a:t>
            </a:r>
            <a:r>
              <a:rPr lang="en-GB" dirty="0" err="1"/>
              <a:t>te</a:t>
            </a:r>
            <a:r>
              <a:rPr lang="en-GB" dirty="0"/>
              <a:t> </a:t>
            </a:r>
            <a:r>
              <a:rPr lang="en-GB" dirty="0" err="1"/>
              <a:t>maken</a:t>
            </a:r>
            <a:r>
              <a:rPr lang="en-GB" dirty="0"/>
              <a:t> met de </a:t>
            </a:r>
            <a:r>
              <a:rPr lang="en-GB" dirty="0" err="1"/>
              <a:t>varroamijt</a:t>
            </a:r>
            <a:r>
              <a:rPr lang="en-GB" dirty="0"/>
              <a:t>. In de </a:t>
            </a:r>
            <a:r>
              <a:rPr lang="en-GB" dirty="0" err="1"/>
              <a:t>basiscursussen</a:t>
            </a:r>
            <a:r>
              <a:rPr lang="en-GB" dirty="0"/>
              <a:t> </a:t>
            </a:r>
            <a:r>
              <a:rPr lang="en-GB" dirty="0" err="1"/>
              <a:t>bijenhouden</a:t>
            </a:r>
            <a:r>
              <a:rPr lang="en-GB" dirty="0"/>
              <a:t> en door </a:t>
            </a:r>
            <a:r>
              <a:rPr lang="en-GB" dirty="0" err="1"/>
              <a:t>Bijen@wur</a:t>
            </a:r>
            <a:r>
              <a:rPr lang="en-GB" dirty="0"/>
              <a:t> </a:t>
            </a:r>
            <a:r>
              <a:rPr lang="en-GB" dirty="0" err="1"/>
              <a:t>wordt</a:t>
            </a:r>
            <a:r>
              <a:rPr lang="en-GB" dirty="0"/>
              <a:t> </a:t>
            </a:r>
            <a:r>
              <a:rPr lang="en-GB" dirty="0" err="1"/>
              <a:t>geadviseerd</a:t>
            </a:r>
            <a:r>
              <a:rPr lang="en-GB" dirty="0"/>
              <a:t> om de </a:t>
            </a:r>
            <a:r>
              <a:rPr lang="en-GB" dirty="0" err="1"/>
              <a:t>mijt</a:t>
            </a:r>
            <a:r>
              <a:rPr lang="en-GB" dirty="0"/>
              <a:t> </a:t>
            </a:r>
            <a:r>
              <a:rPr lang="en-GB" dirty="0" err="1"/>
              <a:t>te</a:t>
            </a:r>
            <a:r>
              <a:rPr lang="en-GB" dirty="0"/>
              <a:t> </a:t>
            </a:r>
            <a:r>
              <a:rPr lang="en-GB" dirty="0" err="1"/>
              <a:t>bestrijden</a:t>
            </a:r>
            <a:r>
              <a:rPr lang="en-GB" dirty="0"/>
              <a:t> door het </a:t>
            </a:r>
            <a:r>
              <a:rPr lang="en-GB" dirty="0" err="1"/>
              <a:t>snijden</a:t>
            </a:r>
            <a:r>
              <a:rPr lang="en-GB" dirty="0"/>
              <a:t> van </a:t>
            </a:r>
            <a:r>
              <a:rPr lang="en-GB" dirty="0" err="1"/>
              <a:t>darrenbroed</a:t>
            </a:r>
            <a:r>
              <a:rPr lang="en-GB" dirty="0"/>
              <a:t> en het </a:t>
            </a:r>
            <a:r>
              <a:rPr lang="en-GB" dirty="0" err="1"/>
              <a:t>behandelen</a:t>
            </a:r>
            <a:r>
              <a:rPr lang="en-GB" dirty="0"/>
              <a:t> met </a:t>
            </a:r>
            <a:r>
              <a:rPr lang="en-GB" dirty="0" err="1"/>
              <a:t>organische</a:t>
            </a:r>
            <a:r>
              <a:rPr lang="en-GB" dirty="0"/>
              <a:t> </a:t>
            </a:r>
            <a:r>
              <a:rPr lang="en-GB" dirty="0" err="1"/>
              <a:t>zuren</a:t>
            </a:r>
            <a:r>
              <a:rPr lang="en-GB" dirty="0"/>
              <a:t> (het </a:t>
            </a:r>
            <a:r>
              <a:rPr lang="en-GB" dirty="0" err="1"/>
              <a:t>drie</a:t>
            </a:r>
            <a:r>
              <a:rPr lang="en-GB" dirty="0"/>
              <a:t>-</a:t>
            </a:r>
            <a:r>
              <a:rPr lang="en-GB" dirty="0" err="1"/>
              <a:t>gangen</a:t>
            </a:r>
            <a:r>
              <a:rPr lang="en-GB" dirty="0"/>
              <a:t>-menu) om op die </a:t>
            </a:r>
            <a:r>
              <a:rPr lang="en-GB" dirty="0" err="1"/>
              <a:t>manier</a:t>
            </a:r>
            <a:r>
              <a:rPr lang="en-GB" dirty="0"/>
              <a:t> de </a:t>
            </a:r>
            <a:r>
              <a:rPr lang="en-GB" dirty="0" err="1"/>
              <a:t>mijt</a:t>
            </a:r>
            <a:r>
              <a:rPr lang="en-GB" dirty="0"/>
              <a:t> </a:t>
            </a:r>
            <a:r>
              <a:rPr lang="en-GB" dirty="0" err="1"/>
              <a:t>onder</a:t>
            </a:r>
            <a:r>
              <a:rPr lang="en-GB" dirty="0"/>
              <a:t> de </a:t>
            </a:r>
            <a:r>
              <a:rPr lang="en-GB" dirty="0" err="1"/>
              <a:t>duim</a:t>
            </a:r>
            <a:r>
              <a:rPr lang="en-GB" dirty="0"/>
              <a:t> </a:t>
            </a:r>
            <a:r>
              <a:rPr lang="en-GB" dirty="0" err="1"/>
              <a:t>te</a:t>
            </a:r>
            <a:r>
              <a:rPr lang="en-GB" dirty="0"/>
              <a:t> </a:t>
            </a:r>
            <a:r>
              <a:rPr lang="en-GB" dirty="0" err="1"/>
              <a:t>houden</a:t>
            </a:r>
            <a:r>
              <a:rPr lang="en-GB" dirty="0"/>
              <a:t> en de </a:t>
            </a:r>
            <a:r>
              <a:rPr lang="en-GB" dirty="0" err="1"/>
              <a:t>wintersterfte</a:t>
            </a:r>
            <a:r>
              <a:rPr lang="en-GB" dirty="0"/>
              <a:t> </a:t>
            </a:r>
            <a:r>
              <a:rPr lang="en-GB" dirty="0" err="1"/>
              <a:t>laag</a:t>
            </a:r>
            <a:r>
              <a:rPr lang="en-GB" dirty="0"/>
              <a:t> </a:t>
            </a:r>
            <a:r>
              <a:rPr lang="en-GB" dirty="0" err="1"/>
              <a:t>te</a:t>
            </a:r>
            <a:r>
              <a:rPr lang="en-GB" dirty="0"/>
              <a:t> </a:t>
            </a:r>
            <a:r>
              <a:rPr lang="en-GB" dirty="0" err="1"/>
              <a:t>houden</a:t>
            </a:r>
            <a:r>
              <a:rPr lang="en-GB" dirty="0"/>
              <a:t>. </a:t>
            </a:r>
            <a:r>
              <a:rPr lang="en-GB" dirty="0" err="1"/>
              <a:t>Behandelen</a:t>
            </a:r>
            <a:r>
              <a:rPr lang="en-GB" dirty="0"/>
              <a:t> </a:t>
            </a:r>
            <a:r>
              <a:rPr lang="en-GB" dirty="0" err="1"/>
              <a:t>tegen</a:t>
            </a:r>
            <a:r>
              <a:rPr lang="en-GB" dirty="0"/>
              <a:t> varroa is </a:t>
            </a:r>
            <a:r>
              <a:rPr lang="en-GB" dirty="0" err="1"/>
              <a:t>vervelend</a:t>
            </a:r>
            <a:r>
              <a:rPr lang="en-GB" dirty="0"/>
              <a:t> al was het maar </a:t>
            </a:r>
            <a:r>
              <a:rPr lang="en-GB" dirty="0" err="1"/>
              <a:t>omdat</a:t>
            </a:r>
            <a:r>
              <a:rPr lang="en-GB" dirty="0"/>
              <a:t> het </a:t>
            </a:r>
            <a:r>
              <a:rPr lang="en-GB" dirty="0" err="1"/>
              <a:t>bijenseizoen</a:t>
            </a:r>
            <a:r>
              <a:rPr lang="en-GB" dirty="0"/>
              <a:t> </a:t>
            </a:r>
            <a:r>
              <a:rPr lang="en-GB" dirty="0" err="1"/>
              <a:t>voor</a:t>
            </a:r>
            <a:r>
              <a:rPr lang="en-GB" dirty="0"/>
              <a:t> de </a:t>
            </a:r>
            <a:r>
              <a:rPr lang="en-GB" dirty="0" err="1"/>
              <a:t>imker</a:t>
            </a:r>
            <a:r>
              <a:rPr lang="en-GB" dirty="0"/>
              <a:t> </a:t>
            </a:r>
            <a:r>
              <a:rPr lang="en-GB" dirty="0" err="1"/>
              <a:t>na</a:t>
            </a:r>
            <a:r>
              <a:rPr lang="en-GB" dirty="0"/>
              <a:t> het </a:t>
            </a:r>
            <a:r>
              <a:rPr lang="en-GB" dirty="0" err="1"/>
              <a:t>inwinteren</a:t>
            </a:r>
            <a:r>
              <a:rPr lang="en-GB" dirty="0"/>
              <a:t> </a:t>
            </a:r>
            <a:r>
              <a:rPr lang="en-GB" dirty="0" err="1"/>
              <a:t>gewoon</a:t>
            </a:r>
            <a:r>
              <a:rPr lang="en-GB" dirty="0"/>
              <a:t> </a:t>
            </a:r>
            <a:r>
              <a:rPr lang="en-GB" dirty="0" err="1"/>
              <a:t>doorgaat</a:t>
            </a:r>
            <a:r>
              <a:rPr lang="en-GB" dirty="0"/>
              <a:t>. </a:t>
            </a:r>
            <a:r>
              <a:rPr lang="en-GB" dirty="0" err="1"/>
              <a:t>Ook</a:t>
            </a:r>
            <a:r>
              <a:rPr lang="en-GB" dirty="0"/>
              <a:t> </a:t>
            </a:r>
            <a:r>
              <a:rPr lang="en-GB" dirty="0" err="1"/>
              <a:t>rond</a:t>
            </a:r>
            <a:r>
              <a:rPr lang="en-GB" dirty="0"/>
              <a:t> </a:t>
            </a:r>
            <a:r>
              <a:rPr lang="en-GB" dirty="0" err="1"/>
              <a:t>kerst</a:t>
            </a:r>
            <a:r>
              <a:rPr lang="en-GB" dirty="0"/>
              <a:t> </a:t>
            </a:r>
            <a:r>
              <a:rPr lang="en-GB" dirty="0" err="1"/>
              <a:t>hoort</a:t>
            </a:r>
            <a:r>
              <a:rPr lang="en-GB" dirty="0"/>
              <a:t> </a:t>
            </a:r>
            <a:r>
              <a:rPr lang="en-GB" dirty="0" err="1"/>
              <a:t>behandelen</a:t>
            </a:r>
            <a:r>
              <a:rPr lang="en-GB" dirty="0"/>
              <a:t> (met </a:t>
            </a:r>
            <a:r>
              <a:rPr lang="en-GB" dirty="0" err="1"/>
              <a:t>oxaalzuur</a:t>
            </a:r>
            <a:r>
              <a:rPr lang="en-GB" dirty="0"/>
              <a:t>) er </a:t>
            </a:r>
            <a:r>
              <a:rPr lang="en-GB" dirty="0" err="1"/>
              <a:t>bij</a:t>
            </a:r>
            <a:r>
              <a:rPr lang="en-GB" dirty="0"/>
              <a:t>. </a:t>
            </a:r>
            <a:r>
              <a:rPr lang="en-GB" dirty="0" err="1"/>
              <a:t>Bovendien</a:t>
            </a:r>
            <a:r>
              <a:rPr lang="en-GB" dirty="0"/>
              <a:t> is </a:t>
            </a:r>
            <a:r>
              <a:rPr lang="en-GB" dirty="0" err="1"/>
              <a:t>niet</a:t>
            </a:r>
            <a:r>
              <a:rPr lang="en-GB" dirty="0"/>
              <a:t> </a:t>
            </a:r>
            <a:r>
              <a:rPr lang="en-GB" dirty="0" err="1"/>
              <a:t>alleen</a:t>
            </a:r>
            <a:r>
              <a:rPr lang="en-GB" dirty="0"/>
              <a:t> de </a:t>
            </a:r>
            <a:r>
              <a:rPr lang="en-GB" dirty="0" err="1"/>
              <a:t>aanwezigheid</a:t>
            </a:r>
            <a:r>
              <a:rPr lang="en-GB" dirty="0"/>
              <a:t> van de </a:t>
            </a:r>
            <a:r>
              <a:rPr lang="en-GB" dirty="0" err="1"/>
              <a:t>mijt</a:t>
            </a:r>
            <a:r>
              <a:rPr lang="en-GB" dirty="0"/>
              <a:t> </a:t>
            </a:r>
            <a:r>
              <a:rPr lang="en-GB" dirty="0" err="1"/>
              <a:t>een</a:t>
            </a:r>
            <a:r>
              <a:rPr lang="en-GB" dirty="0"/>
              <a:t> punt maar </a:t>
            </a:r>
            <a:r>
              <a:rPr lang="en-GB" dirty="0" err="1"/>
              <a:t>brengt</a:t>
            </a:r>
            <a:r>
              <a:rPr lang="en-GB" dirty="0"/>
              <a:t> de </a:t>
            </a:r>
            <a:r>
              <a:rPr lang="en-GB" dirty="0" err="1"/>
              <a:t>mijt</a:t>
            </a:r>
            <a:r>
              <a:rPr lang="en-GB" dirty="0"/>
              <a:t> </a:t>
            </a:r>
            <a:r>
              <a:rPr lang="en-GB" dirty="0" err="1"/>
              <a:t>ook</a:t>
            </a:r>
            <a:r>
              <a:rPr lang="en-GB" dirty="0"/>
              <a:t> </a:t>
            </a:r>
            <a:r>
              <a:rPr lang="en-GB" dirty="0" err="1"/>
              <a:t>virusziekten</a:t>
            </a:r>
            <a:r>
              <a:rPr lang="en-GB" dirty="0"/>
              <a:t> mee en </a:t>
            </a:r>
            <a:r>
              <a:rPr lang="en-GB" dirty="0" err="1"/>
              <a:t>verlaagde</a:t>
            </a:r>
            <a:r>
              <a:rPr lang="en-GB" dirty="0"/>
              <a:t> </a:t>
            </a:r>
            <a:r>
              <a:rPr lang="en-GB" dirty="0" err="1"/>
              <a:t>weerstand</a:t>
            </a:r>
            <a:r>
              <a:rPr lang="en-GB" dirty="0"/>
              <a:t> van de </a:t>
            </a:r>
            <a:r>
              <a:rPr lang="en-GB" dirty="0" err="1"/>
              <a:t>bij</a:t>
            </a:r>
            <a:r>
              <a:rPr lang="en-GB" dirty="0"/>
              <a:t>. </a:t>
            </a:r>
            <a:r>
              <a:rPr lang="en-GB" dirty="0" err="1"/>
              <a:t>Allemaal</a:t>
            </a:r>
            <a:r>
              <a:rPr lang="en-GB" dirty="0"/>
              <a:t> </a:t>
            </a:r>
            <a:r>
              <a:rPr lang="en-GB" dirty="0" err="1"/>
              <a:t>redenen</a:t>
            </a:r>
            <a:r>
              <a:rPr lang="en-GB" dirty="0"/>
              <a:t> om </a:t>
            </a:r>
            <a:r>
              <a:rPr lang="en-GB" dirty="0" err="1"/>
              <a:t>manieren</a:t>
            </a:r>
            <a:r>
              <a:rPr lang="en-GB" dirty="0"/>
              <a:t> </a:t>
            </a:r>
            <a:r>
              <a:rPr lang="en-GB" dirty="0" err="1"/>
              <a:t>te</a:t>
            </a:r>
            <a:r>
              <a:rPr lang="en-GB" dirty="0"/>
              <a:t> </a:t>
            </a:r>
            <a:r>
              <a:rPr lang="en-GB" dirty="0" err="1"/>
              <a:t>bedenken</a:t>
            </a:r>
            <a:r>
              <a:rPr lang="en-GB" dirty="0"/>
              <a:t> om met varroa om </a:t>
            </a:r>
            <a:r>
              <a:rPr lang="en-GB" dirty="0" err="1"/>
              <a:t>te</a:t>
            </a:r>
            <a:r>
              <a:rPr lang="en-GB" dirty="0"/>
              <a:t> </a:t>
            </a:r>
            <a:r>
              <a:rPr lang="en-GB" dirty="0" err="1"/>
              <a:t>gaan</a:t>
            </a:r>
            <a:r>
              <a:rPr lang="en-GB" dirty="0"/>
              <a:t>.</a:t>
            </a:r>
          </a:p>
          <a:p>
            <a:r>
              <a:rPr lang="en-GB" dirty="0" err="1"/>
              <a:t>Een</a:t>
            </a:r>
            <a:r>
              <a:rPr lang="en-GB" dirty="0"/>
              <a:t> </a:t>
            </a:r>
            <a:r>
              <a:rPr lang="en-GB" dirty="0" err="1"/>
              <a:t>daarvan</a:t>
            </a:r>
            <a:r>
              <a:rPr lang="en-GB" dirty="0"/>
              <a:t> is </a:t>
            </a:r>
            <a:r>
              <a:rPr lang="en-GB" dirty="0" err="1"/>
              <a:t>selectie</a:t>
            </a:r>
            <a:r>
              <a:rPr lang="en-GB" dirty="0"/>
              <a:t>, </a:t>
            </a:r>
            <a:r>
              <a:rPr lang="en-GB" dirty="0" err="1"/>
              <a:t>zoals</a:t>
            </a:r>
            <a:r>
              <a:rPr lang="en-GB" dirty="0"/>
              <a:t> </a:t>
            </a:r>
            <a:r>
              <a:rPr lang="en-GB" dirty="0" err="1"/>
              <a:t>bijvoorbeeld</a:t>
            </a:r>
            <a:r>
              <a:rPr lang="en-GB" dirty="0"/>
              <a:t> </a:t>
            </a:r>
            <a:r>
              <a:rPr lang="en-GB" dirty="0" err="1"/>
              <a:t>uitgevoerd</a:t>
            </a:r>
            <a:r>
              <a:rPr lang="en-GB" dirty="0"/>
              <a:t> door beebreed.nl en door Arista Bee Research (www.aristaberesearch.org). </a:t>
            </a:r>
            <a:r>
              <a:rPr lang="en-GB" dirty="0" err="1"/>
              <a:t>Bij</a:t>
            </a:r>
            <a:r>
              <a:rPr lang="en-GB" dirty="0"/>
              <a:t> </a:t>
            </a:r>
            <a:r>
              <a:rPr lang="en-GB" dirty="0" err="1"/>
              <a:t>beebreed</a:t>
            </a:r>
            <a:r>
              <a:rPr lang="en-GB" dirty="0"/>
              <a:t> </a:t>
            </a:r>
            <a:r>
              <a:rPr lang="en-GB" dirty="0" err="1"/>
              <a:t>vindt</a:t>
            </a:r>
            <a:r>
              <a:rPr lang="en-GB" dirty="0"/>
              <a:t> </a:t>
            </a:r>
            <a:r>
              <a:rPr lang="en-GB" dirty="0" err="1"/>
              <a:t>selectie</a:t>
            </a:r>
            <a:r>
              <a:rPr lang="en-GB" dirty="0"/>
              <a:t> </a:t>
            </a:r>
            <a:r>
              <a:rPr lang="en-GB" dirty="0" err="1"/>
              <a:t>plaats</a:t>
            </a:r>
            <a:r>
              <a:rPr lang="en-GB" dirty="0"/>
              <a:t> op de PIN-test en </a:t>
            </a:r>
            <a:r>
              <a:rPr lang="en-GB" dirty="0" err="1"/>
              <a:t>mijtbesmetting</a:t>
            </a:r>
            <a:r>
              <a:rPr lang="en-GB" dirty="0"/>
              <a:t>, </a:t>
            </a:r>
            <a:r>
              <a:rPr lang="en-GB" dirty="0" err="1"/>
              <a:t>bij</a:t>
            </a:r>
            <a:r>
              <a:rPr lang="en-GB" dirty="0"/>
              <a:t> Arista op VSH. Er </a:t>
            </a:r>
            <a:r>
              <a:rPr lang="en-GB" dirty="0" err="1"/>
              <a:t>zijn</a:t>
            </a:r>
            <a:r>
              <a:rPr lang="en-GB" dirty="0"/>
              <a:t> </a:t>
            </a:r>
            <a:r>
              <a:rPr lang="en-GB" dirty="0" err="1"/>
              <a:t>ook</a:t>
            </a:r>
            <a:r>
              <a:rPr lang="en-GB" dirty="0"/>
              <a:t> </a:t>
            </a:r>
            <a:r>
              <a:rPr lang="en-GB" dirty="0" err="1"/>
              <a:t>andere</a:t>
            </a:r>
            <a:r>
              <a:rPr lang="en-GB" dirty="0"/>
              <a:t> </a:t>
            </a:r>
            <a:r>
              <a:rPr lang="en-GB" dirty="0" err="1"/>
              <a:t>manieren</a:t>
            </a:r>
            <a:r>
              <a:rPr lang="en-GB" dirty="0"/>
              <a:t> van </a:t>
            </a:r>
            <a:r>
              <a:rPr lang="en-GB" dirty="0" err="1"/>
              <a:t>selectie</a:t>
            </a:r>
            <a:r>
              <a:rPr lang="en-GB" dirty="0"/>
              <a:t> die de </a:t>
            </a:r>
            <a:r>
              <a:rPr lang="en-GB" dirty="0" err="1"/>
              <a:t>pijlen</a:t>
            </a:r>
            <a:r>
              <a:rPr lang="en-GB" dirty="0"/>
              <a:t> </a:t>
            </a:r>
            <a:r>
              <a:rPr lang="en-GB" dirty="0" err="1"/>
              <a:t>richten</a:t>
            </a:r>
            <a:r>
              <a:rPr lang="en-GB" dirty="0"/>
              <a:t> op </a:t>
            </a:r>
            <a:r>
              <a:rPr lang="en-GB" dirty="0" err="1"/>
              <a:t>overleving</a:t>
            </a:r>
            <a:r>
              <a:rPr lang="en-GB" dirty="0"/>
              <a:t> van </a:t>
            </a:r>
            <a:r>
              <a:rPr lang="en-GB" dirty="0" err="1"/>
              <a:t>volken</a:t>
            </a:r>
            <a:r>
              <a:rPr lang="en-GB" dirty="0"/>
              <a:t> </a:t>
            </a:r>
            <a:r>
              <a:rPr lang="en-GB" dirty="0" err="1"/>
              <a:t>zonder</a:t>
            </a:r>
            <a:r>
              <a:rPr lang="en-GB" dirty="0"/>
              <a:t> </a:t>
            </a:r>
            <a:r>
              <a:rPr lang="en-GB" dirty="0" err="1"/>
              <a:t>behandeling</a:t>
            </a:r>
            <a:r>
              <a:rPr lang="en-GB" dirty="0"/>
              <a:t> </a:t>
            </a:r>
            <a:r>
              <a:rPr lang="en-GB" dirty="0" err="1"/>
              <a:t>tegen</a:t>
            </a:r>
            <a:r>
              <a:rPr lang="en-GB" dirty="0"/>
              <a:t> varroa. </a:t>
            </a:r>
            <a:r>
              <a:rPr lang="en-GB" dirty="0" err="1"/>
              <a:t>Voorbeelden</a:t>
            </a:r>
            <a:r>
              <a:rPr lang="en-GB" dirty="0"/>
              <a:t> </a:t>
            </a:r>
            <a:r>
              <a:rPr lang="en-GB" dirty="0" err="1"/>
              <a:t>daarvan</a:t>
            </a:r>
            <a:r>
              <a:rPr lang="en-GB" dirty="0"/>
              <a:t> </a:t>
            </a:r>
            <a:r>
              <a:rPr lang="en-GB" dirty="0" err="1"/>
              <a:t>zijn</a:t>
            </a:r>
            <a:r>
              <a:rPr lang="en-GB" dirty="0"/>
              <a:t> </a:t>
            </a:r>
            <a:r>
              <a:rPr lang="en-GB" dirty="0" err="1"/>
              <a:t>te</a:t>
            </a:r>
            <a:r>
              <a:rPr lang="en-GB" dirty="0"/>
              <a:t> </a:t>
            </a:r>
            <a:r>
              <a:rPr lang="en-GB" dirty="0" err="1"/>
              <a:t>vinden</a:t>
            </a:r>
            <a:r>
              <a:rPr lang="en-GB" dirty="0"/>
              <a:t> in de brochure over </a:t>
            </a:r>
            <a:r>
              <a:rPr lang="en-GB" dirty="0" err="1"/>
              <a:t>Samen</a:t>
            </a:r>
            <a:r>
              <a:rPr lang="en-GB" dirty="0"/>
              <a:t> </a:t>
            </a:r>
            <a:r>
              <a:rPr lang="en-GB" dirty="0" err="1"/>
              <a:t>Imkeren</a:t>
            </a:r>
            <a:r>
              <a:rPr lang="en-GB" dirty="0"/>
              <a:t> 2.0 (https://edepot.wur.nl/581160)</a:t>
            </a:r>
            <a:endParaRPr lang="nl-NL" dirty="0"/>
          </a:p>
        </p:txBody>
      </p:sp>
      <p:sp>
        <p:nvSpPr>
          <p:cNvPr id="4" name="Slide Number Placeholder 3"/>
          <p:cNvSpPr>
            <a:spLocks noGrp="1"/>
          </p:cNvSpPr>
          <p:nvPr>
            <p:ph type="sldNum" sz="quarter" idx="5"/>
          </p:nvPr>
        </p:nvSpPr>
        <p:spPr/>
        <p:txBody>
          <a:bodyPr/>
          <a:lstStyle/>
          <a:p>
            <a:fld id="{14081181-C1F0-4D0A-932A-7BF06ED33343}" type="slidenum">
              <a:rPr lang="nl-NL" smtClean="0"/>
              <a:t>33</a:t>
            </a:fld>
            <a:endParaRPr lang="nl-NL"/>
          </a:p>
        </p:txBody>
      </p:sp>
    </p:spTree>
    <p:extLst>
      <p:ext uri="{BB962C8B-B14F-4D97-AF65-F5344CB8AC3E}">
        <p14:creationId xmlns:p14="http://schemas.microsoft.com/office/powerpoint/2010/main" val="11497588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 het </a:t>
            </a:r>
            <a:r>
              <a:rPr lang="en-GB" dirty="0" err="1"/>
              <a:t>bevruchtingseiland</a:t>
            </a:r>
            <a:r>
              <a:rPr lang="en-GB" dirty="0"/>
              <a:t> </a:t>
            </a:r>
            <a:r>
              <a:rPr lang="en-GB" dirty="0" err="1"/>
              <a:t>Vlieland</a:t>
            </a:r>
            <a:r>
              <a:rPr lang="en-GB" dirty="0"/>
              <a:t> (https://schiercarnica.nl/het-station/bevruchtingsstation-vlieland) </a:t>
            </a:r>
            <a:r>
              <a:rPr lang="en-GB" dirty="0" err="1"/>
              <a:t>staan</a:t>
            </a:r>
            <a:r>
              <a:rPr lang="en-GB" dirty="0"/>
              <a:t> </a:t>
            </a:r>
            <a:r>
              <a:rPr lang="en-GB" dirty="0" err="1"/>
              <a:t>darrenvolken</a:t>
            </a:r>
            <a:r>
              <a:rPr lang="en-GB" dirty="0"/>
              <a:t> die </a:t>
            </a:r>
            <a:r>
              <a:rPr lang="en-GB" dirty="0" err="1"/>
              <a:t>geselecteerd</a:t>
            </a:r>
            <a:r>
              <a:rPr lang="en-GB" dirty="0"/>
              <a:t> </a:t>
            </a:r>
            <a:r>
              <a:rPr lang="en-GB" dirty="0" err="1"/>
              <a:t>zijn</a:t>
            </a:r>
            <a:r>
              <a:rPr lang="en-GB" dirty="0"/>
              <a:t> door de </a:t>
            </a:r>
            <a:r>
              <a:rPr lang="en-GB" dirty="0" err="1"/>
              <a:t>werkgroep</a:t>
            </a:r>
            <a:r>
              <a:rPr lang="en-GB" dirty="0"/>
              <a:t> </a:t>
            </a:r>
            <a:r>
              <a:rPr lang="en-GB" dirty="0" err="1"/>
              <a:t>Beebreed</a:t>
            </a:r>
            <a:r>
              <a:rPr lang="en-GB" dirty="0"/>
              <a:t> Nederland (www.beebreed.nl). </a:t>
            </a:r>
            <a:r>
              <a:rPr lang="en-GB" dirty="0" err="1"/>
              <a:t>Bij</a:t>
            </a:r>
            <a:r>
              <a:rPr lang="en-GB" dirty="0"/>
              <a:t> die </a:t>
            </a:r>
            <a:r>
              <a:rPr lang="en-GB" dirty="0" err="1"/>
              <a:t>selectie</a:t>
            </a:r>
            <a:r>
              <a:rPr lang="en-GB" dirty="0"/>
              <a:t> </a:t>
            </a:r>
            <a:r>
              <a:rPr lang="en-GB" dirty="0" err="1"/>
              <a:t>kijkt</a:t>
            </a:r>
            <a:r>
              <a:rPr lang="en-GB" dirty="0"/>
              <a:t> de </a:t>
            </a:r>
            <a:r>
              <a:rPr lang="en-GB" dirty="0" err="1"/>
              <a:t>werkgroep</a:t>
            </a:r>
            <a:r>
              <a:rPr lang="en-GB" dirty="0"/>
              <a:t> </a:t>
            </a:r>
            <a:r>
              <a:rPr lang="en-GB" dirty="0" err="1"/>
              <a:t>niet</a:t>
            </a:r>
            <a:r>
              <a:rPr lang="en-GB" dirty="0"/>
              <a:t> </a:t>
            </a:r>
            <a:r>
              <a:rPr lang="en-GB" dirty="0" err="1"/>
              <a:t>alleen</a:t>
            </a:r>
            <a:r>
              <a:rPr lang="en-GB" dirty="0"/>
              <a:t> </a:t>
            </a:r>
            <a:r>
              <a:rPr lang="en-GB" dirty="0" err="1"/>
              <a:t>naar</a:t>
            </a:r>
            <a:r>
              <a:rPr lang="en-GB" dirty="0"/>
              <a:t> </a:t>
            </a:r>
            <a:r>
              <a:rPr lang="en-GB" dirty="0" err="1"/>
              <a:t>Nederlandse</a:t>
            </a:r>
            <a:r>
              <a:rPr lang="en-GB" dirty="0"/>
              <a:t> </a:t>
            </a:r>
            <a:r>
              <a:rPr lang="en-GB" dirty="0" err="1"/>
              <a:t>volken</a:t>
            </a:r>
            <a:r>
              <a:rPr lang="en-GB" dirty="0"/>
              <a:t> om van </a:t>
            </a:r>
            <a:r>
              <a:rPr lang="en-GB" dirty="0" err="1"/>
              <a:t>na</a:t>
            </a:r>
            <a:r>
              <a:rPr lang="en-GB" dirty="0"/>
              <a:t> </a:t>
            </a:r>
            <a:r>
              <a:rPr lang="en-GB" dirty="0" err="1"/>
              <a:t>te</a:t>
            </a:r>
            <a:r>
              <a:rPr lang="en-GB" dirty="0"/>
              <a:t> </a:t>
            </a:r>
            <a:r>
              <a:rPr lang="en-GB" dirty="0" err="1"/>
              <a:t>telen</a:t>
            </a:r>
            <a:r>
              <a:rPr lang="en-GB" dirty="0"/>
              <a:t> (die </a:t>
            </a:r>
            <a:r>
              <a:rPr lang="en-GB" dirty="0" err="1"/>
              <a:t>nageteelde</a:t>
            </a:r>
            <a:r>
              <a:rPr lang="en-GB" dirty="0"/>
              <a:t> </a:t>
            </a:r>
            <a:r>
              <a:rPr lang="en-GB" dirty="0" err="1"/>
              <a:t>koninginnen</a:t>
            </a:r>
            <a:r>
              <a:rPr lang="en-GB" dirty="0"/>
              <a:t> </a:t>
            </a:r>
            <a:r>
              <a:rPr lang="en-GB" dirty="0" err="1"/>
              <a:t>vormen</a:t>
            </a:r>
            <a:r>
              <a:rPr lang="en-GB" dirty="0"/>
              <a:t> de </a:t>
            </a:r>
            <a:r>
              <a:rPr lang="en-GB" dirty="0" err="1"/>
              <a:t>darrenvolken</a:t>
            </a:r>
            <a:r>
              <a:rPr lang="en-GB" dirty="0"/>
              <a:t>) maar </a:t>
            </a:r>
            <a:r>
              <a:rPr lang="en-GB" dirty="0" err="1"/>
              <a:t>kijken</a:t>
            </a:r>
            <a:r>
              <a:rPr lang="en-GB" dirty="0"/>
              <a:t> </a:t>
            </a:r>
            <a:r>
              <a:rPr lang="en-GB" dirty="0" err="1"/>
              <a:t>ook</a:t>
            </a:r>
            <a:r>
              <a:rPr lang="en-GB" dirty="0"/>
              <a:t> NW-</a:t>
            </a:r>
            <a:r>
              <a:rPr lang="en-GB" dirty="0" err="1"/>
              <a:t>Duitsland</a:t>
            </a:r>
            <a:r>
              <a:rPr lang="en-GB" dirty="0"/>
              <a:t>. Er </a:t>
            </a:r>
            <a:r>
              <a:rPr lang="en-GB" dirty="0" err="1"/>
              <a:t>zijn</a:t>
            </a:r>
            <a:r>
              <a:rPr lang="en-GB" dirty="0"/>
              <a:t> </a:t>
            </a:r>
            <a:r>
              <a:rPr lang="en-GB" dirty="0" err="1"/>
              <a:t>allerlei</a:t>
            </a:r>
            <a:r>
              <a:rPr lang="en-GB" dirty="0"/>
              <a:t> </a:t>
            </a:r>
            <a:r>
              <a:rPr lang="en-GB" dirty="0" err="1"/>
              <a:t>redenen</a:t>
            </a:r>
            <a:r>
              <a:rPr lang="en-GB" dirty="0"/>
              <a:t> </a:t>
            </a:r>
            <a:r>
              <a:rPr lang="en-GB" dirty="0" err="1"/>
              <a:t>waarom</a:t>
            </a:r>
            <a:r>
              <a:rPr lang="en-GB" dirty="0"/>
              <a:t> </a:t>
            </a:r>
            <a:r>
              <a:rPr lang="en-GB" dirty="0" err="1"/>
              <a:t>een</a:t>
            </a:r>
            <a:r>
              <a:rPr lang="en-GB" dirty="0"/>
              <a:t> </a:t>
            </a:r>
            <a:r>
              <a:rPr lang="en-GB" dirty="0" err="1"/>
              <a:t>imker</a:t>
            </a:r>
            <a:r>
              <a:rPr lang="en-GB" dirty="0"/>
              <a:t> (op </a:t>
            </a:r>
            <a:r>
              <a:rPr lang="en-GB" dirty="0" err="1"/>
              <a:t>dit</a:t>
            </a:r>
            <a:r>
              <a:rPr lang="en-GB" dirty="0"/>
              <a:t> moment </a:t>
            </a:r>
            <a:r>
              <a:rPr lang="en-GB" dirty="0" err="1"/>
              <a:t>zijn</a:t>
            </a:r>
            <a:r>
              <a:rPr lang="en-GB" dirty="0"/>
              <a:t> </a:t>
            </a:r>
            <a:r>
              <a:rPr lang="en-GB" dirty="0" err="1"/>
              <a:t>dat</a:t>
            </a:r>
            <a:r>
              <a:rPr lang="en-GB" dirty="0"/>
              <a:t> er elk </a:t>
            </a:r>
            <a:r>
              <a:rPr lang="en-GB" dirty="0" err="1"/>
              <a:t>jaar</a:t>
            </a:r>
            <a:r>
              <a:rPr lang="en-GB" dirty="0"/>
              <a:t> </a:t>
            </a:r>
            <a:r>
              <a:rPr lang="en-GB" dirty="0" err="1"/>
              <a:t>ongeveer</a:t>
            </a:r>
            <a:r>
              <a:rPr lang="en-GB" dirty="0"/>
              <a:t> 100) </a:t>
            </a:r>
            <a:r>
              <a:rPr lang="en-GB" dirty="0" err="1"/>
              <a:t>daarvan</a:t>
            </a:r>
            <a:r>
              <a:rPr lang="en-GB" dirty="0"/>
              <a:t> </a:t>
            </a:r>
            <a:r>
              <a:rPr lang="en-GB" dirty="0" err="1"/>
              <a:t>gebruik</a:t>
            </a:r>
            <a:r>
              <a:rPr lang="en-GB" dirty="0"/>
              <a:t> </a:t>
            </a:r>
            <a:r>
              <a:rPr lang="en-GB" dirty="0" err="1"/>
              <a:t>zou</a:t>
            </a:r>
            <a:r>
              <a:rPr lang="en-GB" dirty="0"/>
              <a:t> </a:t>
            </a:r>
            <a:r>
              <a:rPr lang="en-GB" dirty="0" err="1"/>
              <a:t>willen</a:t>
            </a:r>
            <a:r>
              <a:rPr lang="en-GB" dirty="0"/>
              <a:t> </a:t>
            </a:r>
            <a:r>
              <a:rPr lang="en-GB" dirty="0" err="1"/>
              <a:t>maken</a:t>
            </a:r>
            <a:r>
              <a:rPr lang="en-GB" dirty="0"/>
              <a:t>. </a:t>
            </a:r>
            <a:r>
              <a:rPr lang="en-GB" dirty="0" err="1"/>
              <a:t>Bijvoorbeeld</a:t>
            </a:r>
            <a:r>
              <a:rPr lang="en-GB" dirty="0"/>
              <a:t> </a:t>
            </a:r>
            <a:r>
              <a:rPr lang="en-GB" dirty="0" err="1"/>
              <a:t>omdat</a:t>
            </a:r>
            <a:r>
              <a:rPr lang="en-GB" dirty="0"/>
              <a:t> </a:t>
            </a:r>
            <a:r>
              <a:rPr lang="en-GB" dirty="0" err="1"/>
              <a:t>koninginnen</a:t>
            </a:r>
            <a:r>
              <a:rPr lang="en-GB" dirty="0"/>
              <a:t> </a:t>
            </a:r>
            <a:r>
              <a:rPr lang="en-GB" dirty="0" err="1"/>
              <a:t>telen</a:t>
            </a:r>
            <a:r>
              <a:rPr lang="en-GB" dirty="0"/>
              <a:t> </a:t>
            </a:r>
            <a:r>
              <a:rPr lang="en-GB" dirty="0" err="1"/>
              <a:t>leuk</a:t>
            </a:r>
            <a:r>
              <a:rPr lang="en-GB" dirty="0"/>
              <a:t> is. </a:t>
            </a:r>
            <a:r>
              <a:rPr lang="en-GB" dirty="0" err="1"/>
              <a:t>Aardig</a:t>
            </a:r>
            <a:r>
              <a:rPr lang="en-GB" dirty="0"/>
              <a:t> wat </a:t>
            </a:r>
            <a:r>
              <a:rPr lang="en-GB" dirty="0" err="1"/>
              <a:t>werk</a:t>
            </a:r>
            <a:r>
              <a:rPr lang="en-GB" dirty="0"/>
              <a:t>, maar </a:t>
            </a:r>
            <a:r>
              <a:rPr lang="en-GB" dirty="0" err="1"/>
              <a:t>leuk</a:t>
            </a:r>
            <a:r>
              <a:rPr lang="en-GB" dirty="0"/>
              <a:t> om de </a:t>
            </a:r>
            <a:r>
              <a:rPr lang="en-GB" dirty="0" err="1"/>
              <a:t>koninginnen</a:t>
            </a:r>
            <a:r>
              <a:rPr lang="en-GB" dirty="0"/>
              <a:t> </a:t>
            </a:r>
            <a:r>
              <a:rPr lang="en-GB" dirty="0" err="1"/>
              <a:t>uit</a:t>
            </a:r>
            <a:r>
              <a:rPr lang="en-GB" dirty="0"/>
              <a:t> </a:t>
            </a:r>
            <a:r>
              <a:rPr lang="en-GB" dirty="0" err="1"/>
              <a:t>te</a:t>
            </a:r>
            <a:r>
              <a:rPr lang="en-GB" dirty="0"/>
              <a:t> </a:t>
            </a:r>
            <a:r>
              <a:rPr lang="en-GB" dirty="0" err="1"/>
              <a:t>zien</a:t>
            </a:r>
            <a:r>
              <a:rPr lang="en-GB" dirty="0"/>
              <a:t> </a:t>
            </a:r>
            <a:r>
              <a:rPr lang="en-GB" dirty="0" err="1"/>
              <a:t>lopen</a:t>
            </a:r>
            <a:r>
              <a:rPr lang="en-GB" dirty="0"/>
              <a:t>, om </a:t>
            </a:r>
            <a:r>
              <a:rPr lang="en-GB" dirty="0" err="1"/>
              <a:t>een</a:t>
            </a:r>
            <a:r>
              <a:rPr lang="en-GB" dirty="0"/>
              <a:t> </a:t>
            </a:r>
            <a:r>
              <a:rPr lang="en-GB" dirty="0" err="1"/>
              <a:t>bevruchtingskastje</a:t>
            </a:r>
            <a:r>
              <a:rPr lang="en-GB" dirty="0"/>
              <a:t> </a:t>
            </a:r>
            <a:r>
              <a:rPr lang="en-GB" dirty="0" err="1"/>
              <a:t>te</a:t>
            </a:r>
            <a:r>
              <a:rPr lang="en-GB" dirty="0"/>
              <a:t> </a:t>
            </a:r>
            <a:r>
              <a:rPr lang="en-GB" dirty="0" err="1"/>
              <a:t>zien</a:t>
            </a:r>
            <a:r>
              <a:rPr lang="en-GB" dirty="0"/>
              <a:t> met </a:t>
            </a:r>
            <a:r>
              <a:rPr lang="en-GB" dirty="0" err="1"/>
              <a:t>daarin</a:t>
            </a:r>
            <a:r>
              <a:rPr lang="en-GB" dirty="0"/>
              <a:t> </a:t>
            </a:r>
            <a:r>
              <a:rPr lang="en-GB" dirty="0" err="1"/>
              <a:t>een</a:t>
            </a:r>
            <a:r>
              <a:rPr lang="en-GB" dirty="0"/>
              <a:t> </a:t>
            </a:r>
            <a:r>
              <a:rPr lang="en-GB" dirty="0" err="1"/>
              <a:t>leggende</a:t>
            </a:r>
            <a:r>
              <a:rPr lang="en-GB" dirty="0"/>
              <a:t> </a:t>
            </a:r>
            <a:r>
              <a:rPr lang="en-GB" dirty="0" err="1"/>
              <a:t>koningin</a:t>
            </a:r>
            <a:r>
              <a:rPr lang="en-GB" dirty="0"/>
              <a:t>, het </a:t>
            </a:r>
            <a:r>
              <a:rPr lang="en-GB" dirty="0" err="1"/>
              <a:t>nieuwe</a:t>
            </a:r>
            <a:r>
              <a:rPr lang="en-GB" dirty="0"/>
              <a:t> </a:t>
            </a:r>
            <a:r>
              <a:rPr lang="en-GB" dirty="0" err="1"/>
              <a:t>leven</a:t>
            </a:r>
            <a:r>
              <a:rPr lang="en-GB" dirty="0"/>
              <a:t> van het </a:t>
            </a:r>
            <a:r>
              <a:rPr lang="en-GB" dirty="0" err="1"/>
              <a:t>uitgroeien</a:t>
            </a:r>
            <a:r>
              <a:rPr lang="en-GB" dirty="0"/>
              <a:t> van </a:t>
            </a:r>
            <a:r>
              <a:rPr lang="en-GB" dirty="0" err="1"/>
              <a:t>een</a:t>
            </a:r>
            <a:r>
              <a:rPr lang="en-GB" dirty="0"/>
              <a:t> </a:t>
            </a:r>
            <a:r>
              <a:rPr lang="en-GB" dirty="0" err="1"/>
              <a:t>volkje</a:t>
            </a:r>
            <a:r>
              <a:rPr lang="en-GB" dirty="0"/>
              <a:t> van die </a:t>
            </a:r>
            <a:r>
              <a:rPr lang="en-GB" dirty="0" err="1"/>
              <a:t>jonge</a:t>
            </a:r>
            <a:r>
              <a:rPr lang="en-GB" dirty="0"/>
              <a:t> </a:t>
            </a:r>
            <a:r>
              <a:rPr lang="en-GB" dirty="0" err="1"/>
              <a:t>koningin</a:t>
            </a:r>
            <a:r>
              <a:rPr lang="en-GB" dirty="0"/>
              <a:t> tot </a:t>
            </a:r>
            <a:r>
              <a:rPr lang="en-GB" dirty="0" err="1"/>
              <a:t>een</a:t>
            </a:r>
            <a:r>
              <a:rPr lang="en-GB" dirty="0"/>
              <a:t> </a:t>
            </a:r>
            <a:r>
              <a:rPr lang="en-GB" dirty="0" err="1"/>
              <a:t>groot</a:t>
            </a:r>
            <a:r>
              <a:rPr lang="en-GB" dirty="0"/>
              <a:t> volk, </a:t>
            </a:r>
            <a:r>
              <a:rPr lang="en-GB" dirty="0" err="1"/>
              <a:t>dat</a:t>
            </a:r>
            <a:r>
              <a:rPr lang="en-GB" dirty="0"/>
              <a:t> </a:t>
            </a:r>
            <a:r>
              <a:rPr lang="en-GB" dirty="0" err="1"/>
              <a:t>soort</a:t>
            </a:r>
            <a:r>
              <a:rPr lang="en-GB" dirty="0"/>
              <a:t> </a:t>
            </a:r>
            <a:r>
              <a:rPr lang="en-GB" dirty="0" err="1"/>
              <a:t>dingen</a:t>
            </a:r>
            <a:r>
              <a:rPr lang="en-GB" dirty="0"/>
              <a:t>. </a:t>
            </a:r>
            <a:r>
              <a:rPr lang="en-GB" dirty="0" err="1"/>
              <a:t>Praktisch</a:t>
            </a:r>
            <a:r>
              <a:rPr lang="en-GB" dirty="0"/>
              <a:t> </a:t>
            </a:r>
            <a:r>
              <a:rPr lang="en-GB" dirty="0" err="1"/>
              <a:t>kan</a:t>
            </a:r>
            <a:r>
              <a:rPr lang="en-GB" dirty="0"/>
              <a:t> </a:t>
            </a:r>
            <a:r>
              <a:rPr lang="en-GB" dirty="0" err="1"/>
              <a:t>een</a:t>
            </a:r>
            <a:r>
              <a:rPr lang="en-GB" dirty="0"/>
              <a:t> </a:t>
            </a:r>
            <a:r>
              <a:rPr lang="en-GB" dirty="0" err="1"/>
              <a:t>rol</a:t>
            </a:r>
            <a:r>
              <a:rPr lang="en-GB" dirty="0"/>
              <a:t> </a:t>
            </a:r>
            <a:r>
              <a:rPr lang="en-GB" dirty="0" err="1"/>
              <a:t>spelen</a:t>
            </a:r>
            <a:r>
              <a:rPr lang="en-GB" dirty="0"/>
              <a:t> </a:t>
            </a:r>
            <a:r>
              <a:rPr lang="en-GB" dirty="0" err="1"/>
              <a:t>dat</a:t>
            </a:r>
            <a:r>
              <a:rPr lang="en-GB" dirty="0"/>
              <a:t> </a:t>
            </a:r>
            <a:r>
              <a:rPr lang="en-GB" dirty="0" err="1"/>
              <a:t>een</a:t>
            </a:r>
            <a:r>
              <a:rPr lang="en-GB" dirty="0"/>
              <a:t> </a:t>
            </a:r>
            <a:r>
              <a:rPr lang="en-GB" dirty="0" err="1"/>
              <a:t>overlarfproject</a:t>
            </a:r>
            <a:r>
              <a:rPr lang="en-GB" dirty="0"/>
              <a:t> in de </a:t>
            </a:r>
            <a:r>
              <a:rPr lang="en-GB" dirty="0" err="1"/>
              <a:t>buurt</a:t>
            </a:r>
            <a:r>
              <a:rPr lang="en-GB" dirty="0"/>
              <a:t> is. </a:t>
            </a:r>
            <a:r>
              <a:rPr lang="en-GB" dirty="0" err="1"/>
              <a:t>Dat</a:t>
            </a:r>
            <a:r>
              <a:rPr lang="en-GB" dirty="0"/>
              <a:t> is </a:t>
            </a:r>
            <a:r>
              <a:rPr lang="en-GB" dirty="0" err="1"/>
              <a:t>een</a:t>
            </a:r>
            <a:r>
              <a:rPr lang="en-GB" dirty="0"/>
              <a:t> </a:t>
            </a:r>
            <a:r>
              <a:rPr lang="en-GB" dirty="0" err="1"/>
              <a:t>activiteit</a:t>
            </a:r>
            <a:r>
              <a:rPr lang="en-GB" dirty="0"/>
              <a:t> </a:t>
            </a:r>
            <a:r>
              <a:rPr lang="en-GB" dirty="0" err="1"/>
              <a:t>waarbij</a:t>
            </a:r>
            <a:r>
              <a:rPr lang="en-GB" dirty="0"/>
              <a:t> ten </a:t>
            </a:r>
            <a:r>
              <a:rPr lang="en-GB" dirty="0" err="1"/>
              <a:t>behoeve</a:t>
            </a:r>
            <a:r>
              <a:rPr lang="en-GB" dirty="0"/>
              <a:t> van minder </a:t>
            </a:r>
            <a:r>
              <a:rPr lang="en-GB" dirty="0" err="1"/>
              <a:t>ervaren</a:t>
            </a:r>
            <a:r>
              <a:rPr lang="en-GB" dirty="0"/>
              <a:t> </a:t>
            </a:r>
            <a:r>
              <a:rPr lang="en-GB" dirty="0" err="1"/>
              <a:t>telers</a:t>
            </a:r>
            <a:r>
              <a:rPr lang="en-GB" dirty="0"/>
              <a:t> </a:t>
            </a:r>
            <a:r>
              <a:rPr lang="en-GB" dirty="0" err="1"/>
              <a:t>een</a:t>
            </a:r>
            <a:r>
              <a:rPr lang="en-GB" dirty="0"/>
              <a:t> </a:t>
            </a:r>
            <a:r>
              <a:rPr lang="en-GB" dirty="0" err="1"/>
              <a:t>ervaren</a:t>
            </a:r>
            <a:r>
              <a:rPr lang="en-GB" dirty="0"/>
              <a:t> </a:t>
            </a:r>
            <a:r>
              <a:rPr lang="en-GB" dirty="0" err="1"/>
              <a:t>teler</a:t>
            </a:r>
            <a:r>
              <a:rPr lang="en-GB" dirty="0"/>
              <a:t> </a:t>
            </a:r>
            <a:r>
              <a:rPr lang="en-GB" dirty="0" err="1"/>
              <a:t>larfjes</a:t>
            </a:r>
            <a:r>
              <a:rPr lang="en-GB" dirty="0"/>
              <a:t> </a:t>
            </a:r>
            <a:r>
              <a:rPr lang="en-GB" dirty="0" err="1"/>
              <a:t>beschikbaar</a:t>
            </a:r>
            <a:r>
              <a:rPr lang="en-GB" dirty="0"/>
              <a:t> </a:t>
            </a:r>
            <a:r>
              <a:rPr lang="en-GB" dirty="0" err="1"/>
              <a:t>stelt</a:t>
            </a:r>
            <a:r>
              <a:rPr lang="en-GB" dirty="0"/>
              <a:t>.</a:t>
            </a:r>
            <a:endParaRPr lang="nl-NL" dirty="0"/>
          </a:p>
        </p:txBody>
      </p:sp>
      <p:sp>
        <p:nvSpPr>
          <p:cNvPr id="4" name="Slide Number Placeholder 3"/>
          <p:cNvSpPr>
            <a:spLocks noGrp="1"/>
          </p:cNvSpPr>
          <p:nvPr>
            <p:ph type="sldNum" sz="quarter" idx="5"/>
          </p:nvPr>
        </p:nvSpPr>
        <p:spPr/>
        <p:txBody>
          <a:bodyPr/>
          <a:lstStyle/>
          <a:p>
            <a:fld id="{14081181-C1F0-4D0A-932A-7BF06ED33343}" type="slidenum">
              <a:rPr lang="nl-NL" smtClean="0"/>
              <a:t>34</a:t>
            </a:fld>
            <a:endParaRPr lang="nl-NL"/>
          </a:p>
        </p:txBody>
      </p:sp>
    </p:spTree>
    <p:extLst>
      <p:ext uri="{BB962C8B-B14F-4D97-AF65-F5344CB8AC3E}">
        <p14:creationId xmlns:p14="http://schemas.microsoft.com/office/powerpoint/2010/main" val="41750410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Voor</a:t>
            </a:r>
            <a:r>
              <a:rPr lang="en-GB" dirty="0"/>
              <a:t> Buckfast is </a:t>
            </a:r>
            <a:r>
              <a:rPr lang="en-GB" dirty="0" err="1"/>
              <a:t>Ameland</a:t>
            </a:r>
            <a:r>
              <a:rPr lang="en-GB" dirty="0"/>
              <a:t> (www.buckfastbevruchtingsstation.nl) </a:t>
            </a:r>
            <a:r>
              <a:rPr lang="en-GB" dirty="0" err="1"/>
              <a:t>een</a:t>
            </a:r>
            <a:r>
              <a:rPr lang="en-GB" dirty="0"/>
              <a:t> </a:t>
            </a:r>
            <a:r>
              <a:rPr lang="en-GB" dirty="0" err="1"/>
              <a:t>mogelijkheid</a:t>
            </a:r>
            <a:r>
              <a:rPr lang="en-GB" dirty="0"/>
              <a:t> om </a:t>
            </a:r>
            <a:r>
              <a:rPr lang="en-GB" dirty="0" err="1"/>
              <a:t>koninginnen</a:t>
            </a:r>
            <a:r>
              <a:rPr lang="en-GB" dirty="0"/>
              <a:t> met </a:t>
            </a:r>
            <a:r>
              <a:rPr lang="en-GB" dirty="0" err="1"/>
              <a:t>Buckfastdarren</a:t>
            </a:r>
            <a:r>
              <a:rPr lang="en-GB" dirty="0"/>
              <a:t> </a:t>
            </a:r>
            <a:r>
              <a:rPr lang="en-GB" dirty="0" err="1"/>
              <a:t>bevrucht</a:t>
            </a:r>
            <a:r>
              <a:rPr lang="en-GB" dirty="0"/>
              <a:t> </a:t>
            </a:r>
            <a:r>
              <a:rPr lang="en-GB" dirty="0" err="1"/>
              <a:t>te</a:t>
            </a:r>
            <a:r>
              <a:rPr lang="en-GB" dirty="0"/>
              <a:t> </a:t>
            </a:r>
            <a:r>
              <a:rPr lang="en-GB" dirty="0" err="1"/>
              <a:t>krijgen</a:t>
            </a:r>
            <a:r>
              <a:rPr lang="en-GB" dirty="0"/>
              <a:t>, maar </a:t>
            </a:r>
            <a:r>
              <a:rPr lang="en-GB" dirty="0" err="1"/>
              <a:t>ook</a:t>
            </a:r>
            <a:r>
              <a:rPr lang="en-GB" dirty="0"/>
              <a:t> </a:t>
            </a:r>
            <a:r>
              <a:rPr lang="en-GB" dirty="0" err="1"/>
              <a:t>bijvoorbeeld</a:t>
            </a:r>
            <a:r>
              <a:rPr lang="en-GB" dirty="0"/>
              <a:t> </a:t>
            </a:r>
            <a:r>
              <a:rPr lang="en-GB" dirty="0" err="1"/>
              <a:t>Marken</a:t>
            </a:r>
            <a:r>
              <a:rPr lang="en-GB" dirty="0"/>
              <a:t> (www.buckfastbevruchtingsstation.nl). </a:t>
            </a:r>
            <a:r>
              <a:rPr lang="en-GB" dirty="0" err="1"/>
              <a:t>Darrenvolken</a:t>
            </a:r>
            <a:r>
              <a:rPr lang="en-GB" dirty="0"/>
              <a:t> </a:t>
            </a:r>
            <a:r>
              <a:rPr lang="en-GB" dirty="0" err="1"/>
              <a:t>komen</a:t>
            </a:r>
            <a:r>
              <a:rPr lang="en-GB" dirty="0"/>
              <a:t> van </a:t>
            </a:r>
            <a:r>
              <a:rPr lang="en-GB" dirty="0" err="1"/>
              <a:t>gerenommeerde</a:t>
            </a:r>
            <a:r>
              <a:rPr lang="en-GB" dirty="0"/>
              <a:t> </a:t>
            </a:r>
            <a:r>
              <a:rPr lang="en-GB" dirty="0" err="1"/>
              <a:t>telers</a:t>
            </a:r>
            <a:r>
              <a:rPr lang="en-GB" dirty="0"/>
              <a:t>, </a:t>
            </a:r>
            <a:r>
              <a:rPr lang="en-GB" dirty="0" err="1"/>
              <a:t>zoals</a:t>
            </a:r>
            <a:r>
              <a:rPr lang="en-GB" dirty="0"/>
              <a:t> Paul </a:t>
            </a:r>
            <a:r>
              <a:rPr lang="en-GB" dirty="0" err="1"/>
              <a:t>Jungels</a:t>
            </a:r>
            <a:r>
              <a:rPr lang="en-GB" dirty="0"/>
              <a:t>. Buckfast is </a:t>
            </a:r>
            <a:r>
              <a:rPr lang="en-GB" dirty="0" err="1"/>
              <a:t>oorspronkelijk</a:t>
            </a:r>
            <a:r>
              <a:rPr lang="en-GB" dirty="0"/>
              <a:t> </a:t>
            </a:r>
            <a:r>
              <a:rPr lang="en-GB" dirty="0" err="1"/>
              <a:t>geteeld</a:t>
            </a:r>
            <a:r>
              <a:rPr lang="en-GB" dirty="0"/>
              <a:t> door </a:t>
            </a:r>
            <a:r>
              <a:rPr lang="en-GB" dirty="0" err="1"/>
              <a:t>Broeder</a:t>
            </a:r>
            <a:r>
              <a:rPr lang="en-GB" dirty="0"/>
              <a:t> Adam op Buckfast Abbey (</a:t>
            </a:r>
            <a:r>
              <a:rPr lang="en-US" dirty="0"/>
              <a:t>www.buckfast.org.uk/bees-past-and-present) in Wales. </a:t>
            </a:r>
            <a:r>
              <a:rPr lang="en-US" dirty="0" err="1"/>
              <a:t>Verder</a:t>
            </a:r>
            <a:r>
              <a:rPr lang="en-US" dirty="0"/>
              <a:t> </a:t>
            </a:r>
            <a:r>
              <a:rPr lang="en-US" dirty="0" err="1"/>
              <a:t>spelen</a:t>
            </a:r>
            <a:r>
              <a:rPr lang="en-US" dirty="0"/>
              <a:t> </a:t>
            </a:r>
            <a:r>
              <a:rPr lang="en-US" dirty="0" err="1"/>
              <a:t>soortgelijke</a:t>
            </a:r>
            <a:r>
              <a:rPr lang="en-US" dirty="0"/>
              <a:t> </a:t>
            </a:r>
            <a:r>
              <a:rPr lang="en-US" dirty="0" err="1"/>
              <a:t>overwegingen</a:t>
            </a:r>
            <a:r>
              <a:rPr lang="en-US" dirty="0"/>
              <a:t> </a:t>
            </a:r>
            <a:r>
              <a:rPr lang="en-US" dirty="0" err="1"/>
              <a:t>een</a:t>
            </a:r>
            <a:r>
              <a:rPr lang="en-US" dirty="0"/>
              <a:t> </a:t>
            </a:r>
            <a:r>
              <a:rPr lang="en-US" dirty="0" err="1"/>
              <a:t>rol</a:t>
            </a:r>
            <a:r>
              <a:rPr lang="en-US" dirty="0"/>
              <a:t> </a:t>
            </a:r>
            <a:r>
              <a:rPr lang="en-US" dirty="0" err="1"/>
              <a:t>als</a:t>
            </a:r>
            <a:r>
              <a:rPr lang="en-US" dirty="0"/>
              <a:t> op </a:t>
            </a:r>
            <a:r>
              <a:rPr lang="en-US" dirty="0" err="1"/>
              <a:t>Vlieland</a:t>
            </a:r>
            <a:r>
              <a:rPr lang="en-US" dirty="0"/>
              <a:t>, </a:t>
            </a:r>
            <a:r>
              <a:rPr lang="en-US" dirty="0" err="1"/>
              <a:t>behalve</a:t>
            </a:r>
            <a:r>
              <a:rPr lang="en-US" dirty="0"/>
              <a:t> dan </a:t>
            </a:r>
            <a:r>
              <a:rPr lang="en-US" dirty="0" err="1"/>
              <a:t>dat</a:t>
            </a:r>
            <a:r>
              <a:rPr lang="en-US" dirty="0"/>
              <a:t> het op </a:t>
            </a:r>
            <a:r>
              <a:rPr lang="en-US" dirty="0" err="1"/>
              <a:t>Ameland</a:t>
            </a:r>
            <a:r>
              <a:rPr lang="en-US" dirty="0"/>
              <a:t> om Buckfast </a:t>
            </a:r>
            <a:r>
              <a:rPr lang="en-US" dirty="0" err="1"/>
              <a:t>gaat</a:t>
            </a:r>
            <a:r>
              <a:rPr lang="en-US" dirty="0"/>
              <a:t> en op </a:t>
            </a:r>
            <a:r>
              <a:rPr lang="en-US" dirty="0" err="1"/>
              <a:t>Vlieland</a:t>
            </a:r>
            <a:r>
              <a:rPr lang="en-US" dirty="0"/>
              <a:t> om </a:t>
            </a:r>
            <a:r>
              <a:rPr lang="en-US" dirty="0" err="1"/>
              <a:t>Carnica</a:t>
            </a:r>
            <a:r>
              <a:rPr lang="en-US" dirty="0"/>
              <a:t>.</a:t>
            </a:r>
            <a:endParaRPr lang="nl-NL" dirty="0"/>
          </a:p>
        </p:txBody>
      </p:sp>
      <p:sp>
        <p:nvSpPr>
          <p:cNvPr id="4" name="Slide Number Placeholder 3"/>
          <p:cNvSpPr>
            <a:spLocks noGrp="1"/>
          </p:cNvSpPr>
          <p:nvPr>
            <p:ph type="sldNum" sz="quarter" idx="5"/>
          </p:nvPr>
        </p:nvSpPr>
        <p:spPr/>
        <p:txBody>
          <a:bodyPr/>
          <a:lstStyle/>
          <a:p>
            <a:fld id="{14081181-C1F0-4D0A-932A-7BF06ED33343}" type="slidenum">
              <a:rPr lang="nl-NL" smtClean="0"/>
              <a:t>35</a:t>
            </a:fld>
            <a:endParaRPr lang="nl-NL"/>
          </a:p>
        </p:txBody>
      </p:sp>
    </p:spTree>
    <p:extLst>
      <p:ext uri="{BB962C8B-B14F-4D97-AF65-F5344CB8AC3E}">
        <p14:creationId xmlns:p14="http://schemas.microsoft.com/office/powerpoint/2010/main" val="34896908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000000"/>
                </a:solidFill>
                <a:effectLst/>
                <a:latin typeface="Arial" panose="020B0604020202020204" pitchFamily="34" charset="0"/>
              </a:rPr>
              <a:t>Beebreed.nl werkt aan zachtaardige bijen die goed honing halen en beter met </a:t>
            </a:r>
            <a:r>
              <a:rPr lang="nl-NL" b="0" i="0" dirty="0" err="1">
                <a:solidFill>
                  <a:srgbClr val="000000"/>
                </a:solidFill>
                <a:effectLst/>
                <a:latin typeface="Arial" panose="020B0604020202020204" pitchFamily="34" charset="0"/>
              </a:rPr>
              <a:t>Varroa</a:t>
            </a:r>
            <a:r>
              <a:rPr lang="nl-NL" b="0" i="0" dirty="0">
                <a:solidFill>
                  <a:srgbClr val="000000"/>
                </a:solidFill>
                <a:effectLst/>
                <a:latin typeface="Arial" panose="020B0604020202020204" pitchFamily="34" charset="0"/>
              </a:rPr>
              <a:t> om kunnen gaan. De leden van de werkgroep doen dat door koninginnenteelt en selectie. Om te kunnen selecteren verzamelen de imkers gegevens van volken. De gegevens worden vertaald in teeltwaardes. Selectie vindt plaats aan de hand van teeltwaardes die jaarlijks in februari worden gepubliceerd in de openbare databank. Zie www.beebreed.nl. Het verschil met af en toe naar een eiland gaan is dat de werkgroepsleden zowel controle hebben over de selectie van de koninginnen als over de selectie van de darrenlijnen.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000000"/>
                </a:solidFill>
                <a:effectLst/>
                <a:latin typeface="Arial" panose="020B0604020202020204" pitchFamily="34" charset="0"/>
              </a:rPr>
              <a:t>In aanvulling op het individuele selectiewerk van de deelnemers teelt de werkgroep een ”Nederlandse lijn”. Een aantal deelnemers werkt bovendien aan weerstand tegen </a:t>
            </a:r>
            <a:r>
              <a:rPr lang="nl-NL" b="0" i="0" dirty="0" err="1">
                <a:solidFill>
                  <a:srgbClr val="000000"/>
                </a:solidFill>
                <a:effectLst/>
                <a:latin typeface="Arial" panose="020B0604020202020204" pitchFamily="34" charset="0"/>
              </a:rPr>
              <a:t>Varroa</a:t>
            </a:r>
            <a:r>
              <a:rPr lang="nl-NL" b="0" i="0" dirty="0">
                <a:solidFill>
                  <a:srgbClr val="000000"/>
                </a:solidFill>
                <a:effectLst/>
                <a:latin typeface="Arial" panose="020B0604020202020204" pitchFamily="34" charset="0"/>
              </a:rPr>
              <a:t> door selectie op VSH, in samenwerking met </a:t>
            </a:r>
            <a:r>
              <a:rPr lang="nl-NL" b="0" i="0" dirty="0" err="1">
                <a:solidFill>
                  <a:srgbClr val="000000"/>
                </a:solidFill>
                <a:effectLst/>
                <a:latin typeface="Arial" panose="020B0604020202020204" pitchFamily="34" charset="0"/>
              </a:rPr>
              <a:t>Arista</a:t>
            </a:r>
            <a:r>
              <a:rPr lang="nl-NL" b="0" i="0" dirty="0">
                <a:solidFill>
                  <a:srgbClr val="000000"/>
                </a:solidFill>
                <a:effectLst/>
                <a:latin typeface="Arial" panose="020B0604020202020204" pitchFamily="34" charset="0"/>
              </a:rPr>
              <a:t> </a:t>
            </a:r>
            <a:r>
              <a:rPr lang="nl-NL" b="0" i="0" dirty="0" err="1">
                <a:solidFill>
                  <a:srgbClr val="000000"/>
                </a:solidFill>
                <a:effectLst/>
                <a:latin typeface="Arial" panose="020B0604020202020204" pitchFamily="34" charset="0"/>
              </a:rPr>
              <a:t>Bee</a:t>
            </a:r>
            <a:r>
              <a:rPr lang="nl-NL" b="0" i="0" dirty="0">
                <a:solidFill>
                  <a:srgbClr val="000000"/>
                </a:solidFill>
                <a:effectLst/>
                <a:latin typeface="Arial" panose="020B0604020202020204" pitchFamily="34" charset="0"/>
              </a:rPr>
              <a:t> Research.</a:t>
            </a:r>
            <a:br>
              <a:rPr lang="nl-NL" b="0" i="0" dirty="0">
                <a:solidFill>
                  <a:srgbClr val="000000"/>
                </a:solidFill>
                <a:effectLst/>
                <a:latin typeface="Arial" panose="020B0604020202020204" pitchFamily="34" charset="0"/>
              </a:rPr>
            </a:br>
            <a:endParaRPr lang="nl-NL" b="0" i="0" dirty="0">
              <a:solidFill>
                <a:srgbClr val="000000"/>
              </a:solidFill>
              <a:effectLst/>
              <a:latin typeface="Times New Roman" panose="02020603050405020304" pitchFamily="18" charset="0"/>
            </a:endParaRPr>
          </a:p>
          <a:p>
            <a:endParaRPr lang="nl-NL" dirty="0"/>
          </a:p>
        </p:txBody>
      </p:sp>
      <p:sp>
        <p:nvSpPr>
          <p:cNvPr id="4" name="Slide Number Placeholder 3"/>
          <p:cNvSpPr>
            <a:spLocks noGrp="1"/>
          </p:cNvSpPr>
          <p:nvPr>
            <p:ph type="sldNum" sz="quarter" idx="5"/>
          </p:nvPr>
        </p:nvSpPr>
        <p:spPr/>
        <p:txBody>
          <a:bodyPr/>
          <a:lstStyle/>
          <a:p>
            <a:fld id="{14081181-C1F0-4D0A-932A-7BF06ED33343}" type="slidenum">
              <a:rPr lang="nl-NL" smtClean="0"/>
              <a:t>36</a:t>
            </a:fld>
            <a:endParaRPr lang="nl-NL"/>
          </a:p>
        </p:txBody>
      </p:sp>
    </p:spTree>
    <p:extLst>
      <p:ext uri="{BB962C8B-B14F-4D97-AF65-F5344CB8AC3E}">
        <p14:creationId xmlns:p14="http://schemas.microsoft.com/office/powerpoint/2010/main" val="28540205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14081181-C1F0-4D0A-932A-7BF06ED33343}" type="slidenum">
              <a:rPr lang="nl-NL" smtClean="0"/>
              <a:t>40</a:t>
            </a:fld>
            <a:endParaRPr lang="nl-NL"/>
          </a:p>
        </p:txBody>
      </p:sp>
    </p:spTree>
    <p:extLst>
      <p:ext uri="{BB962C8B-B14F-4D97-AF65-F5344CB8AC3E}">
        <p14:creationId xmlns:p14="http://schemas.microsoft.com/office/powerpoint/2010/main" val="2100522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voordracht bestaat uit twee delen. In het eerste deel wordt besproken wat selectie inhoudt en wat het resultaat van selectie kan zijn. In het tweede deel wordt besproken waarom je zou willen selecteren en wat daartoe zoal de mogelijkheden zijn.</a:t>
            </a:r>
          </a:p>
          <a:p>
            <a:r>
              <a:rPr lang="nl-NL" dirty="0"/>
              <a:t>Dat eerste deel bevat een viertal “waarheden”. Zaken waarvan ik zeker ben, op grond van ervaring en wetenschappelijk inzicht.</a:t>
            </a:r>
          </a:p>
        </p:txBody>
      </p:sp>
      <p:sp>
        <p:nvSpPr>
          <p:cNvPr id="4" name="Tijdelijke aanduiding voor dianummer 3"/>
          <p:cNvSpPr>
            <a:spLocks noGrp="1"/>
          </p:cNvSpPr>
          <p:nvPr>
            <p:ph type="sldNum" sz="quarter" idx="5"/>
          </p:nvPr>
        </p:nvSpPr>
        <p:spPr/>
        <p:txBody>
          <a:bodyPr/>
          <a:lstStyle/>
          <a:p>
            <a:fld id="{14081181-C1F0-4D0A-932A-7BF06ED33343}" type="slidenum">
              <a:rPr lang="nl-NL" smtClean="0"/>
              <a:t>4</a:t>
            </a:fld>
            <a:endParaRPr lang="nl-NL"/>
          </a:p>
        </p:txBody>
      </p:sp>
    </p:spTree>
    <p:extLst>
      <p:ext uri="{BB962C8B-B14F-4D97-AF65-F5344CB8AC3E}">
        <p14:creationId xmlns:p14="http://schemas.microsoft.com/office/powerpoint/2010/main" val="2227981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voordracht bestaat uit twee delen. In het eerste deel wordt besproken wat selectie inhoudt en wat het resultaat van selectie kan zijn. In het tweede deel wordt besproken waarom je zou willen selecteren en wat daartoe zoal de mogelijkheden zijn.</a:t>
            </a:r>
          </a:p>
          <a:p>
            <a:r>
              <a:rPr lang="nl-NL" dirty="0"/>
              <a:t>Dat eerste deel bevat een viertal “waarheden”. Zaken waarvan ik zeker ben, op grond van ervaring en wetenschappelijk inzicht.</a:t>
            </a:r>
          </a:p>
        </p:txBody>
      </p:sp>
      <p:sp>
        <p:nvSpPr>
          <p:cNvPr id="4" name="Tijdelijke aanduiding voor dianummer 3"/>
          <p:cNvSpPr>
            <a:spLocks noGrp="1"/>
          </p:cNvSpPr>
          <p:nvPr>
            <p:ph type="sldNum" sz="quarter" idx="5"/>
          </p:nvPr>
        </p:nvSpPr>
        <p:spPr/>
        <p:txBody>
          <a:bodyPr/>
          <a:lstStyle/>
          <a:p>
            <a:fld id="{14081181-C1F0-4D0A-932A-7BF06ED33343}" type="slidenum">
              <a:rPr lang="nl-NL" smtClean="0"/>
              <a:t>5</a:t>
            </a:fld>
            <a:endParaRPr lang="nl-NL"/>
          </a:p>
        </p:txBody>
      </p:sp>
    </p:spTree>
    <p:extLst>
      <p:ext uri="{BB962C8B-B14F-4D97-AF65-F5344CB8AC3E}">
        <p14:creationId xmlns:p14="http://schemas.microsoft.com/office/powerpoint/2010/main" val="1049484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voordracht bestaat uit twee delen. In het eerste deel wordt besproken wat selectie inhoudt en wat het resultaat van selectie kan zijn. In het tweede deel wordt besproken waarom je zou willen selecteren en wat daartoe zoal de mogelijkheden zijn.</a:t>
            </a:r>
          </a:p>
          <a:p>
            <a:r>
              <a:rPr lang="nl-NL" dirty="0"/>
              <a:t>Dat eerste deel bevat een viertal “waarheden”. Zaken waarvan ik zeker ben, op grond van ervaring en wetenschappelijk inzicht.</a:t>
            </a:r>
          </a:p>
        </p:txBody>
      </p:sp>
      <p:sp>
        <p:nvSpPr>
          <p:cNvPr id="4" name="Tijdelijke aanduiding voor dianummer 3"/>
          <p:cNvSpPr>
            <a:spLocks noGrp="1"/>
          </p:cNvSpPr>
          <p:nvPr>
            <p:ph type="sldNum" sz="quarter" idx="5"/>
          </p:nvPr>
        </p:nvSpPr>
        <p:spPr/>
        <p:txBody>
          <a:bodyPr/>
          <a:lstStyle/>
          <a:p>
            <a:fld id="{14081181-C1F0-4D0A-932A-7BF06ED33343}" type="slidenum">
              <a:rPr lang="nl-NL" smtClean="0"/>
              <a:t>6</a:t>
            </a:fld>
            <a:endParaRPr lang="nl-NL"/>
          </a:p>
        </p:txBody>
      </p:sp>
    </p:spTree>
    <p:extLst>
      <p:ext uri="{BB962C8B-B14F-4D97-AF65-F5344CB8AC3E}">
        <p14:creationId xmlns:p14="http://schemas.microsoft.com/office/powerpoint/2010/main" val="3612633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Er </a:t>
            </a:r>
            <a:r>
              <a:rPr lang="en-GB" dirty="0" err="1"/>
              <a:t>volgen</a:t>
            </a:r>
            <a:r>
              <a:rPr lang="en-GB" dirty="0"/>
              <a:t> </a:t>
            </a:r>
            <a:r>
              <a:rPr lang="en-GB" dirty="0" err="1"/>
              <a:t>vier</a:t>
            </a:r>
            <a:r>
              <a:rPr lang="en-GB" dirty="0"/>
              <a:t> </a:t>
            </a:r>
            <a:r>
              <a:rPr lang="en-GB" dirty="0" err="1"/>
              <a:t>waarheden</a:t>
            </a:r>
            <a:r>
              <a:rPr lang="en-GB" dirty="0"/>
              <a:t>. </a:t>
            </a:r>
            <a:r>
              <a:rPr lang="nl-NL" dirty="0"/>
              <a:t>Zaken waarvan ik zeker ben, op grond van ervaring en wetenschappelijk inzicht.</a:t>
            </a:r>
          </a:p>
        </p:txBody>
      </p:sp>
      <p:sp>
        <p:nvSpPr>
          <p:cNvPr id="4" name="Slide Number Placeholder 3"/>
          <p:cNvSpPr>
            <a:spLocks noGrp="1"/>
          </p:cNvSpPr>
          <p:nvPr>
            <p:ph type="sldNum" sz="quarter" idx="5"/>
          </p:nvPr>
        </p:nvSpPr>
        <p:spPr/>
        <p:txBody>
          <a:bodyPr/>
          <a:lstStyle/>
          <a:p>
            <a:fld id="{14081181-C1F0-4D0A-932A-7BF06ED33343}" type="slidenum">
              <a:rPr lang="nl-NL" smtClean="0"/>
              <a:t>7</a:t>
            </a:fld>
            <a:endParaRPr lang="nl-NL"/>
          </a:p>
        </p:txBody>
      </p:sp>
    </p:spTree>
    <p:extLst>
      <p:ext uri="{BB962C8B-B14F-4D97-AF65-F5344CB8AC3E}">
        <p14:creationId xmlns:p14="http://schemas.microsoft.com/office/powerpoint/2010/main" val="4134436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Er worden wel twee manieren van selectie onderscheiden. Natuurlijke selectie (denk aan Darwin) en kunstmatige selectie. De genetische principes van beiden zijn gelijk. Hogere selectiedruk leidt tot een groter selectieresultaat en de rekenregels om de relatie tussen druk en resultaat te beschrijven zijn hetzelfde. Natuurlijke selectie werkt altijd. Ongemerkt. Kunstmatige </a:t>
            </a:r>
            <a:r>
              <a:rPr lang="nl-NL" dirty="0" err="1"/>
              <a:t>selectiewerkt</a:t>
            </a:r>
            <a:r>
              <a:rPr lang="nl-NL" dirty="0"/>
              <a:t> ook altijd. Wanneer ouders voor een kenmerk beter (of anders) zijn dan de andere dan zullen de jongen naar verwachting ook (een beetje) beter (of anders) zijn.</a:t>
            </a:r>
          </a:p>
        </p:txBody>
      </p:sp>
      <p:sp>
        <p:nvSpPr>
          <p:cNvPr id="4" name="Tijdelijke aanduiding voor dianummer 3"/>
          <p:cNvSpPr>
            <a:spLocks noGrp="1"/>
          </p:cNvSpPr>
          <p:nvPr>
            <p:ph type="sldNum" sz="quarter" idx="5"/>
          </p:nvPr>
        </p:nvSpPr>
        <p:spPr/>
        <p:txBody>
          <a:bodyPr/>
          <a:lstStyle/>
          <a:p>
            <a:fld id="{14081181-C1F0-4D0A-932A-7BF06ED33343}" type="slidenum">
              <a:rPr lang="nl-NL" smtClean="0"/>
              <a:t>8</a:t>
            </a:fld>
            <a:endParaRPr lang="nl-NL"/>
          </a:p>
        </p:txBody>
      </p:sp>
    </p:spTree>
    <p:extLst>
      <p:ext uri="{BB962C8B-B14F-4D97-AF65-F5344CB8AC3E}">
        <p14:creationId xmlns:p14="http://schemas.microsoft.com/office/powerpoint/2010/main" val="2844095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diversiteit aan hondenrassen is een mooi voorbeeld van kunstmatige selectie. De hond als metgezel van de mens stamt af van de wolf en de domesticatie van de wolf heeft al ca 150 eeuwen geleden plaatsgevonden in het Verre Oosten (https://nl.wikipedia.org/wiki/Hond. Door kunstmatige selectie zijn hondenrassen geschikt gemaakt voor allerlei doeleinden en soms ging het vermoedelijk alleen om het uiterlijk en niet zozeer om functie. De veelheid van hondenrassen laat zien hoe krachtig het effect van selectie kan zijn.</a:t>
            </a:r>
          </a:p>
        </p:txBody>
      </p:sp>
      <p:sp>
        <p:nvSpPr>
          <p:cNvPr id="4" name="Tijdelijke aanduiding voor dianummer 3"/>
          <p:cNvSpPr>
            <a:spLocks noGrp="1"/>
          </p:cNvSpPr>
          <p:nvPr>
            <p:ph type="sldNum" sz="quarter" idx="5"/>
          </p:nvPr>
        </p:nvSpPr>
        <p:spPr/>
        <p:txBody>
          <a:bodyPr/>
          <a:lstStyle/>
          <a:p>
            <a:fld id="{14081181-C1F0-4D0A-932A-7BF06ED33343}" type="slidenum">
              <a:rPr lang="nl-NL" smtClean="0"/>
              <a:t>9</a:t>
            </a:fld>
            <a:endParaRPr lang="nl-NL"/>
          </a:p>
        </p:txBody>
      </p:sp>
    </p:spTree>
    <p:extLst>
      <p:ext uri="{BB962C8B-B14F-4D97-AF65-F5344CB8AC3E}">
        <p14:creationId xmlns:p14="http://schemas.microsoft.com/office/powerpoint/2010/main" val="2091932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5D80B-497B-4AA4-8416-AEADA1F70D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NL"/>
          </a:p>
        </p:txBody>
      </p:sp>
      <p:sp>
        <p:nvSpPr>
          <p:cNvPr id="3" name="Subtitle 2">
            <a:extLst>
              <a:ext uri="{FF2B5EF4-FFF2-40B4-BE49-F238E27FC236}">
                <a16:creationId xmlns:a16="http://schemas.microsoft.com/office/drawing/2014/main" id="{2DCC37B6-884A-4A03-93AF-3558FA7070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4" name="Date Placeholder 3">
            <a:extLst>
              <a:ext uri="{FF2B5EF4-FFF2-40B4-BE49-F238E27FC236}">
                <a16:creationId xmlns:a16="http://schemas.microsoft.com/office/drawing/2014/main" id="{4474C8B3-4741-49C6-9DFF-660949BDC316}"/>
              </a:ext>
            </a:extLst>
          </p:cNvPr>
          <p:cNvSpPr>
            <a:spLocks noGrp="1"/>
          </p:cNvSpPr>
          <p:nvPr>
            <p:ph type="dt" sz="half" idx="10"/>
          </p:nvPr>
        </p:nvSpPr>
        <p:spPr/>
        <p:txBody>
          <a:bodyPr/>
          <a:lstStyle/>
          <a:p>
            <a:fld id="{834EE2EE-852F-411E-B4F2-3CC2CE2928B9}" type="datetimeFigureOut">
              <a:rPr lang="nl-NL" smtClean="0"/>
              <a:t>4-7-2023</a:t>
            </a:fld>
            <a:endParaRPr lang="nl-NL"/>
          </a:p>
        </p:txBody>
      </p:sp>
      <p:sp>
        <p:nvSpPr>
          <p:cNvPr id="5" name="Footer Placeholder 4">
            <a:extLst>
              <a:ext uri="{FF2B5EF4-FFF2-40B4-BE49-F238E27FC236}">
                <a16:creationId xmlns:a16="http://schemas.microsoft.com/office/drawing/2014/main" id="{9966479E-FA58-4A0A-8375-3B1169D91C47}"/>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7873EE93-EDEA-4AE2-A930-0A6A287133F1}"/>
              </a:ext>
            </a:extLst>
          </p:cNvPr>
          <p:cNvSpPr>
            <a:spLocks noGrp="1"/>
          </p:cNvSpPr>
          <p:nvPr>
            <p:ph type="sldNum" sz="quarter" idx="12"/>
          </p:nvPr>
        </p:nvSpPr>
        <p:spPr/>
        <p:txBody>
          <a:bodyPr/>
          <a:lstStyle/>
          <a:p>
            <a:fld id="{8C6542B0-1A37-4C68-9F7E-EFA50205D6B3}" type="slidenum">
              <a:rPr lang="nl-NL" smtClean="0"/>
              <a:t>‹nr.›</a:t>
            </a:fld>
            <a:endParaRPr lang="nl-NL"/>
          </a:p>
        </p:txBody>
      </p:sp>
    </p:spTree>
    <p:extLst>
      <p:ext uri="{BB962C8B-B14F-4D97-AF65-F5344CB8AC3E}">
        <p14:creationId xmlns:p14="http://schemas.microsoft.com/office/powerpoint/2010/main" val="577993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DC062-02EB-4E2A-BBCC-E3AD48ADDD0E}"/>
              </a:ext>
            </a:extLst>
          </p:cNvPr>
          <p:cNvSpPr>
            <a:spLocks noGrp="1"/>
          </p:cNvSpPr>
          <p:nvPr>
            <p:ph type="title"/>
          </p:nvPr>
        </p:nvSpPr>
        <p:spPr/>
        <p:txBody>
          <a:bodyPr/>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6E75E598-6A3B-45FE-A1DB-97A880BE66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247F6010-93AC-4971-B5B6-3141CB7922E3}"/>
              </a:ext>
            </a:extLst>
          </p:cNvPr>
          <p:cNvSpPr>
            <a:spLocks noGrp="1"/>
          </p:cNvSpPr>
          <p:nvPr>
            <p:ph type="dt" sz="half" idx="10"/>
          </p:nvPr>
        </p:nvSpPr>
        <p:spPr/>
        <p:txBody>
          <a:bodyPr/>
          <a:lstStyle/>
          <a:p>
            <a:fld id="{834EE2EE-852F-411E-B4F2-3CC2CE2928B9}" type="datetimeFigureOut">
              <a:rPr lang="nl-NL" smtClean="0"/>
              <a:t>4-7-2023</a:t>
            </a:fld>
            <a:endParaRPr lang="nl-NL"/>
          </a:p>
        </p:txBody>
      </p:sp>
      <p:sp>
        <p:nvSpPr>
          <p:cNvPr id="5" name="Footer Placeholder 4">
            <a:extLst>
              <a:ext uri="{FF2B5EF4-FFF2-40B4-BE49-F238E27FC236}">
                <a16:creationId xmlns:a16="http://schemas.microsoft.com/office/drawing/2014/main" id="{3CEF87A9-A46D-490E-B817-DCFCA022F2BE}"/>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A26B3378-5D60-46C2-94AB-0E857D35764F}"/>
              </a:ext>
            </a:extLst>
          </p:cNvPr>
          <p:cNvSpPr>
            <a:spLocks noGrp="1"/>
          </p:cNvSpPr>
          <p:nvPr>
            <p:ph type="sldNum" sz="quarter" idx="12"/>
          </p:nvPr>
        </p:nvSpPr>
        <p:spPr/>
        <p:txBody>
          <a:bodyPr/>
          <a:lstStyle/>
          <a:p>
            <a:fld id="{8C6542B0-1A37-4C68-9F7E-EFA50205D6B3}" type="slidenum">
              <a:rPr lang="nl-NL" smtClean="0"/>
              <a:t>‹nr.›</a:t>
            </a:fld>
            <a:endParaRPr lang="nl-NL"/>
          </a:p>
        </p:txBody>
      </p:sp>
    </p:spTree>
    <p:extLst>
      <p:ext uri="{BB962C8B-B14F-4D97-AF65-F5344CB8AC3E}">
        <p14:creationId xmlns:p14="http://schemas.microsoft.com/office/powerpoint/2010/main" val="3532454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F3895-A668-4A98-AB72-79A832E1C03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F1C2C5FD-6B78-4CE1-91A6-DE58FEEE45D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821C2014-9E86-47A3-8169-A06CFD49EFD1}"/>
              </a:ext>
            </a:extLst>
          </p:cNvPr>
          <p:cNvSpPr>
            <a:spLocks noGrp="1"/>
          </p:cNvSpPr>
          <p:nvPr>
            <p:ph type="dt" sz="half" idx="10"/>
          </p:nvPr>
        </p:nvSpPr>
        <p:spPr/>
        <p:txBody>
          <a:bodyPr/>
          <a:lstStyle/>
          <a:p>
            <a:fld id="{834EE2EE-852F-411E-B4F2-3CC2CE2928B9}" type="datetimeFigureOut">
              <a:rPr lang="nl-NL" smtClean="0"/>
              <a:t>4-7-2023</a:t>
            </a:fld>
            <a:endParaRPr lang="nl-NL"/>
          </a:p>
        </p:txBody>
      </p:sp>
      <p:sp>
        <p:nvSpPr>
          <p:cNvPr id="5" name="Footer Placeholder 4">
            <a:extLst>
              <a:ext uri="{FF2B5EF4-FFF2-40B4-BE49-F238E27FC236}">
                <a16:creationId xmlns:a16="http://schemas.microsoft.com/office/drawing/2014/main" id="{2643BA79-052A-44CF-B07F-0B0DDEE4D9AD}"/>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9F120414-6CCF-468E-9154-4B1366486B8D}"/>
              </a:ext>
            </a:extLst>
          </p:cNvPr>
          <p:cNvSpPr>
            <a:spLocks noGrp="1"/>
          </p:cNvSpPr>
          <p:nvPr>
            <p:ph type="sldNum" sz="quarter" idx="12"/>
          </p:nvPr>
        </p:nvSpPr>
        <p:spPr/>
        <p:txBody>
          <a:bodyPr/>
          <a:lstStyle/>
          <a:p>
            <a:fld id="{8C6542B0-1A37-4C68-9F7E-EFA50205D6B3}" type="slidenum">
              <a:rPr lang="nl-NL" smtClean="0"/>
              <a:t>‹nr.›</a:t>
            </a:fld>
            <a:endParaRPr lang="nl-NL"/>
          </a:p>
        </p:txBody>
      </p:sp>
    </p:spTree>
    <p:extLst>
      <p:ext uri="{BB962C8B-B14F-4D97-AF65-F5344CB8AC3E}">
        <p14:creationId xmlns:p14="http://schemas.microsoft.com/office/powerpoint/2010/main" val="2439327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817E8-7408-4E09-ABF0-B03B8F2FC39D}"/>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236333B5-670A-4508-8D83-A5099A1F95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72F00FFF-0FFF-4057-B222-B73CFC3A2A88}"/>
              </a:ext>
            </a:extLst>
          </p:cNvPr>
          <p:cNvSpPr>
            <a:spLocks noGrp="1"/>
          </p:cNvSpPr>
          <p:nvPr>
            <p:ph type="dt" sz="half" idx="10"/>
          </p:nvPr>
        </p:nvSpPr>
        <p:spPr/>
        <p:txBody>
          <a:bodyPr/>
          <a:lstStyle/>
          <a:p>
            <a:fld id="{834EE2EE-852F-411E-B4F2-3CC2CE2928B9}" type="datetimeFigureOut">
              <a:rPr lang="nl-NL" smtClean="0"/>
              <a:t>4-7-2023</a:t>
            </a:fld>
            <a:endParaRPr lang="nl-NL"/>
          </a:p>
        </p:txBody>
      </p:sp>
      <p:sp>
        <p:nvSpPr>
          <p:cNvPr id="5" name="Footer Placeholder 4">
            <a:extLst>
              <a:ext uri="{FF2B5EF4-FFF2-40B4-BE49-F238E27FC236}">
                <a16:creationId xmlns:a16="http://schemas.microsoft.com/office/drawing/2014/main" id="{E6642CF4-37FD-4B7B-AE95-45FDEED8FC50}"/>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768922CF-5C5B-445B-B7A6-83761F4DA97E}"/>
              </a:ext>
            </a:extLst>
          </p:cNvPr>
          <p:cNvSpPr>
            <a:spLocks noGrp="1"/>
          </p:cNvSpPr>
          <p:nvPr>
            <p:ph type="sldNum" sz="quarter" idx="12"/>
          </p:nvPr>
        </p:nvSpPr>
        <p:spPr/>
        <p:txBody>
          <a:bodyPr/>
          <a:lstStyle/>
          <a:p>
            <a:fld id="{8C6542B0-1A37-4C68-9F7E-EFA50205D6B3}" type="slidenum">
              <a:rPr lang="nl-NL" smtClean="0"/>
              <a:t>‹nr.›</a:t>
            </a:fld>
            <a:endParaRPr lang="nl-NL"/>
          </a:p>
        </p:txBody>
      </p:sp>
    </p:spTree>
    <p:extLst>
      <p:ext uri="{BB962C8B-B14F-4D97-AF65-F5344CB8AC3E}">
        <p14:creationId xmlns:p14="http://schemas.microsoft.com/office/powerpoint/2010/main" val="3888263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384F7-0728-4A99-BA9D-D5C3E16AA2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NL"/>
          </a:p>
        </p:txBody>
      </p:sp>
      <p:sp>
        <p:nvSpPr>
          <p:cNvPr id="3" name="Text Placeholder 2">
            <a:extLst>
              <a:ext uri="{FF2B5EF4-FFF2-40B4-BE49-F238E27FC236}">
                <a16:creationId xmlns:a16="http://schemas.microsoft.com/office/drawing/2014/main" id="{11A4558B-5EE6-47E6-AAA6-1C777E0A0D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CE95FE-39A0-430A-9B2D-801503F1A173}"/>
              </a:ext>
            </a:extLst>
          </p:cNvPr>
          <p:cNvSpPr>
            <a:spLocks noGrp="1"/>
          </p:cNvSpPr>
          <p:nvPr>
            <p:ph type="dt" sz="half" idx="10"/>
          </p:nvPr>
        </p:nvSpPr>
        <p:spPr/>
        <p:txBody>
          <a:bodyPr/>
          <a:lstStyle/>
          <a:p>
            <a:fld id="{834EE2EE-852F-411E-B4F2-3CC2CE2928B9}" type="datetimeFigureOut">
              <a:rPr lang="nl-NL" smtClean="0"/>
              <a:t>4-7-2023</a:t>
            </a:fld>
            <a:endParaRPr lang="nl-NL"/>
          </a:p>
        </p:txBody>
      </p:sp>
      <p:sp>
        <p:nvSpPr>
          <p:cNvPr id="5" name="Footer Placeholder 4">
            <a:extLst>
              <a:ext uri="{FF2B5EF4-FFF2-40B4-BE49-F238E27FC236}">
                <a16:creationId xmlns:a16="http://schemas.microsoft.com/office/drawing/2014/main" id="{BE6D7CF7-2A0A-4B78-A6FF-5F2911F97C67}"/>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CD6B7E04-43A8-4C53-8CCE-3C197B374C2D}"/>
              </a:ext>
            </a:extLst>
          </p:cNvPr>
          <p:cNvSpPr>
            <a:spLocks noGrp="1"/>
          </p:cNvSpPr>
          <p:nvPr>
            <p:ph type="sldNum" sz="quarter" idx="12"/>
          </p:nvPr>
        </p:nvSpPr>
        <p:spPr/>
        <p:txBody>
          <a:bodyPr/>
          <a:lstStyle/>
          <a:p>
            <a:fld id="{8C6542B0-1A37-4C68-9F7E-EFA50205D6B3}" type="slidenum">
              <a:rPr lang="nl-NL" smtClean="0"/>
              <a:t>‹nr.›</a:t>
            </a:fld>
            <a:endParaRPr lang="nl-NL"/>
          </a:p>
        </p:txBody>
      </p:sp>
    </p:spTree>
    <p:extLst>
      <p:ext uri="{BB962C8B-B14F-4D97-AF65-F5344CB8AC3E}">
        <p14:creationId xmlns:p14="http://schemas.microsoft.com/office/powerpoint/2010/main" val="851246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35612-F40B-4193-9E27-425601985E33}"/>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4922A917-C413-48A5-93D5-9D286A19CC8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a:extLst>
              <a:ext uri="{FF2B5EF4-FFF2-40B4-BE49-F238E27FC236}">
                <a16:creationId xmlns:a16="http://schemas.microsoft.com/office/drawing/2014/main" id="{F7897B02-3B32-4ADF-8185-4C37234FAD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a:extLst>
              <a:ext uri="{FF2B5EF4-FFF2-40B4-BE49-F238E27FC236}">
                <a16:creationId xmlns:a16="http://schemas.microsoft.com/office/drawing/2014/main" id="{8B8C1398-6A03-4E3C-ACF3-08FD403DCB41}"/>
              </a:ext>
            </a:extLst>
          </p:cNvPr>
          <p:cNvSpPr>
            <a:spLocks noGrp="1"/>
          </p:cNvSpPr>
          <p:nvPr>
            <p:ph type="dt" sz="half" idx="10"/>
          </p:nvPr>
        </p:nvSpPr>
        <p:spPr/>
        <p:txBody>
          <a:bodyPr/>
          <a:lstStyle/>
          <a:p>
            <a:fld id="{834EE2EE-852F-411E-B4F2-3CC2CE2928B9}" type="datetimeFigureOut">
              <a:rPr lang="nl-NL" smtClean="0"/>
              <a:t>4-7-2023</a:t>
            </a:fld>
            <a:endParaRPr lang="nl-NL"/>
          </a:p>
        </p:txBody>
      </p:sp>
      <p:sp>
        <p:nvSpPr>
          <p:cNvPr id="6" name="Footer Placeholder 5">
            <a:extLst>
              <a:ext uri="{FF2B5EF4-FFF2-40B4-BE49-F238E27FC236}">
                <a16:creationId xmlns:a16="http://schemas.microsoft.com/office/drawing/2014/main" id="{BDADE7B3-6533-4681-936E-D5D31F3B2D30}"/>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5D0884E1-BE6E-484C-A9B1-D2BC7EC9C9FD}"/>
              </a:ext>
            </a:extLst>
          </p:cNvPr>
          <p:cNvSpPr>
            <a:spLocks noGrp="1"/>
          </p:cNvSpPr>
          <p:nvPr>
            <p:ph type="sldNum" sz="quarter" idx="12"/>
          </p:nvPr>
        </p:nvSpPr>
        <p:spPr/>
        <p:txBody>
          <a:bodyPr/>
          <a:lstStyle/>
          <a:p>
            <a:fld id="{8C6542B0-1A37-4C68-9F7E-EFA50205D6B3}" type="slidenum">
              <a:rPr lang="nl-NL" smtClean="0"/>
              <a:t>‹nr.›</a:t>
            </a:fld>
            <a:endParaRPr lang="nl-NL"/>
          </a:p>
        </p:txBody>
      </p:sp>
    </p:spTree>
    <p:extLst>
      <p:ext uri="{BB962C8B-B14F-4D97-AF65-F5344CB8AC3E}">
        <p14:creationId xmlns:p14="http://schemas.microsoft.com/office/powerpoint/2010/main" val="2090787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81444-732A-453A-A6DC-1162B1E135A8}"/>
              </a:ext>
            </a:extLst>
          </p:cNvPr>
          <p:cNvSpPr>
            <a:spLocks noGrp="1"/>
          </p:cNvSpPr>
          <p:nvPr>
            <p:ph type="title"/>
          </p:nvPr>
        </p:nvSpPr>
        <p:spPr>
          <a:xfrm>
            <a:off x="839788" y="365125"/>
            <a:ext cx="10515600" cy="1325563"/>
          </a:xfrm>
        </p:spPr>
        <p:txBody>
          <a:bodyPr/>
          <a:lstStyle/>
          <a:p>
            <a:r>
              <a:rPr lang="en-US"/>
              <a:t>Click to edit Master title style</a:t>
            </a:r>
            <a:endParaRPr lang="nl-NL"/>
          </a:p>
        </p:txBody>
      </p:sp>
      <p:sp>
        <p:nvSpPr>
          <p:cNvPr id="3" name="Text Placeholder 2">
            <a:extLst>
              <a:ext uri="{FF2B5EF4-FFF2-40B4-BE49-F238E27FC236}">
                <a16:creationId xmlns:a16="http://schemas.microsoft.com/office/drawing/2014/main" id="{FDFFD07C-DADC-4A07-8EBA-DE628AC2A3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33B600-61EC-4B01-B4F3-299D021AD0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a:extLst>
              <a:ext uri="{FF2B5EF4-FFF2-40B4-BE49-F238E27FC236}">
                <a16:creationId xmlns:a16="http://schemas.microsoft.com/office/drawing/2014/main" id="{7FC88370-37C7-4A82-B6DC-D38466D4F0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198850-072E-42AF-B320-890A5B66AD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a:extLst>
              <a:ext uri="{FF2B5EF4-FFF2-40B4-BE49-F238E27FC236}">
                <a16:creationId xmlns:a16="http://schemas.microsoft.com/office/drawing/2014/main" id="{DCAE2EE2-CF45-403A-9D0D-F69C9E388961}"/>
              </a:ext>
            </a:extLst>
          </p:cNvPr>
          <p:cNvSpPr>
            <a:spLocks noGrp="1"/>
          </p:cNvSpPr>
          <p:nvPr>
            <p:ph type="dt" sz="half" idx="10"/>
          </p:nvPr>
        </p:nvSpPr>
        <p:spPr/>
        <p:txBody>
          <a:bodyPr/>
          <a:lstStyle/>
          <a:p>
            <a:fld id="{834EE2EE-852F-411E-B4F2-3CC2CE2928B9}" type="datetimeFigureOut">
              <a:rPr lang="nl-NL" smtClean="0"/>
              <a:t>4-7-2023</a:t>
            </a:fld>
            <a:endParaRPr lang="nl-NL"/>
          </a:p>
        </p:txBody>
      </p:sp>
      <p:sp>
        <p:nvSpPr>
          <p:cNvPr id="8" name="Footer Placeholder 7">
            <a:extLst>
              <a:ext uri="{FF2B5EF4-FFF2-40B4-BE49-F238E27FC236}">
                <a16:creationId xmlns:a16="http://schemas.microsoft.com/office/drawing/2014/main" id="{F894BC42-84CD-47A4-9D33-73B2F9DA9E14}"/>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588BABFF-B717-46BB-A067-F26582A12BCE}"/>
              </a:ext>
            </a:extLst>
          </p:cNvPr>
          <p:cNvSpPr>
            <a:spLocks noGrp="1"/>
          </p:cNvSpPr>
          <p:nvPr>
            <p:ph type="sldNum" sz="quarter" idx="12"/>
          </p:nvPr>
        </p:nvSpPr>
        <p:spPr/>
        <p:txBody>
          <a:bodyPr/>
          <a:lstStyle/>
          <a:p>
            <a:fld id="{8C6542B0-1A37-4C68-9F7E-EFA50205D6B3}" type="slidenum">
              <a:rPr lang="nl-NL" smtClean="0"/>
              <a:t>‹nr.›</a:t>
            </a:fld>
            <a:endParaRPr lang="nl-NL"/>
          </a:p>
        </p:txBody>
      </p:sp>
    </p:spTree>
    <p:extLst>
      <p:ext uri="{BB962C8B-B14F-4D97-AF65-F5344CB8AC3E}">
        <p14:creationId xmlns:p14="http://schemas.microsoft.com/office/powerpoint/2010/main" val="488608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74823-B758-4470-AC9B-163DCDCEF20C}"/>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3ADC4478-23BF-40E8-8E2C-E4A2B47F5706}"/>
              </a:ext>
            </a:extLst>
          </p:cNvPr>
          <p:cNvSpPr>
            <a:spLocks noGrp="1"/>
          </p:cNvSpPr>
          <p:nvPr>
            <p:ph type="dt" sz="half" idx="10"/>
          </p:nvPr>
        </p:nvSpPr>
        <p:spPr/>
        <p:txBody>
          <a:bodyPr/>
          <a:lstStyle/>
          <a:p>
            <a:fld id="{834EE2EE-852F-411E-B4F2-3CC2CE2928B9}" type="datetimeFigureOut">
              <a:rPr lang="nl-NL" smtClean="0"/>
              <a:t>4-7-2023</a:t>
            </a:fld>
            <a:endParaRPr lang="nl-NL"/>
          </a:p>
        </p:txBody>
      </p:sp>
      <p:sp>
        <p:nvSpPr>
          <p:cNvPr id="4" name="Footer Placeholder 3">
            <a:extLst>
              <a:ext uri="{FF2B5EF4-FFF2-40B4-BE49-F238E27FC236}">
                <a16:creationId xmlns:a16="http://schemas.microsoft.com/office/drawing/2014/main" id="{27A7D658-0642-4814-A3A2-E4DBDB81F960}"/>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AD37A3CA-42ED-43F1-86FE-0EA4D1954CA3}"/>
              </a:ext>
            </a:extLst>
          </p:cNvPr>
          <p:cNvSpPr>
            <a:spLocks noGrp="1"/>
          </p:cNvSpPr>
          <p:nvPr>
            <p:ph type="sldNum" sz="quarter" idx="12"/>
          </p:nvPr>
        </p:nvSpPr>
        <p:spPr/>
        <p:txBody>
          <a:bodyPr/>
          <a:lstStyle/>
          <a:p>
            <a:fld id="{8C6542B0-1A37-4C68-9F7E-EFA50205D6B3}" type="slidenum">
              <a:rPr lang="nl-NL" smtClean="0"/>
              <a:t>‹nr.›</a:t>
            </a:fld>
            <a:endParaRPr lang="nl-NL"/>
          </a:p>
        </p:txBody>
      </p:sp>
    </p:spTree>
    <p:extLst>
      <p:ext uri="{BB962C8B-B14F-4D97-AF65-F5344CB8AC3E}">
        <p14:creationId xmlns:p14="http://schemas.microsoft.com/office/powerpoint/2010/main" val="905803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D8C30B-C2DF-4C7C-A3C1-D08FEB3D9F78}"/>
              </a:ext>
            </a:extLst>
          </p:cNvPr>
          <p:cNvSpPr>
            <a:spLocks noGrp="1"/>
          </p:cNvSpPr>
          <p:nvPr>
            <p:ph type="dt" sz="half" idx="10"/>
          </p:nvPr>
        </p:nvSpPr>
        <p:spPr/>
        <p:txBody>
          <a:bodyPr/>
          <a:lstStyle/>
          <a:p>
            <a:fld id="{834EE2EE-852F-411E-B4F2-3CC2CE2928B9}" type="datetimeFigureOut">
              <a:rPr lang="nl-NL" smtClean="0"/>
              <a:t>4-7-2023</a:t>
            </a:fld>
            <a:endParaRPr lang="nl-NL"/>
          </a:p>
        </p:txBody>
      </p:sp>
      <p:sp>
        <p:nvSpPr>
          <p:cNvPr id="3" name="Footer Placeholder 2">
            <a:extLst>
              <a:ext uri="{FF2B5EF4-FFF2-40B4-BE49-F238E27FC236}">
                <a16:creationId xmlns:a16="http://schemas.microsoft.com/office/drawing/2014/main" id="{62657B56-4F7A-410A-91A9-BB931BC9475D}"/>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BE3BDA3A-DE66-4240-95E2-98F05DBE675B}"/>
              </a:ext>
            </a:extLst>
          </p:cNvPr>
          <p:cNvSpPr>
            <a:spLocks noGrp="1"/>
          </p:cNvSpPr>
          <p:nvPr>
            <p:ph type="sldNum" sz="quarter" idx="12"/>
          </p:nvPr>
        </p:nvSpPr>
        <p:spPr/>
        <p:txBody>
          <a:bodyPr/>
          <a:lstStyle/>
          <a:p>
            <a:fld id="{8C6542B0-1A37-4C68-9F7E-EFA50205D6B3}" type="slidenum">
              <a:rPr lang="nl-NL" smtClean="0"/>
              <a:t>‹nr.›</a:t>
            </a:fld>
            <a:endParaRPr lang="nl-NL"/>
          </a:p>
        </p:txBody>
      </p:sp>
    </p:spTree>
    <p:extLst>
      <p:ext uri="{BB962C8B-B14F-4D97-AF65-F5344CB8AC3E}">
        <p14:creationId xmlns:p14="http://schemas.microsoft.com/office/powerpoint/2010/main" val="501025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2D246-9745-4268-8281-C2ABEAA25D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Content Placeholder 2">
            <a:extLst>
              <a:ext uri="{FF2B5EF4-FFF2-40B4-BE49-F238E27FC236}">
                <a16:creationId xmlns:a16="http://schemas.microsoft.com/office/drawing/2014/main" id="{C40B015A-28EA-44DA-8676-6449B5C8CD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a:extLst>
              <a:ext uri="{FF2B5EF4-FFF2-40B4-BE49-F238E27FC236}">
                <a16:creationId xmlns:a16="http://schemas.microsoft.com/office/drawing/2014/main" id="{3A75B51E-FB70-4F84-84E9-1E3560BC7C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8C2211-A1EB-4550-8616-AC10A1AB54D8}"/>
              </a:ext>
            </a:extLst>
          </p:cNvPr>
          <p:cNvSpPr>
            <a:spLocks noGrp="1"/>
          </p:cNvSpPr>
          <p:nvPr>
            <p:ph type="dt" sz="half" idx="10"/>
          </p:nvPr>
        </p:nvSpPr>
        <p:spPr/>
        <p:txBody>
          <a:bodyPr/>
          <a:lstStyle/>
          <a:p>
            <a:fld id="{834EE2EE-852F-411E-B4F2-3CC2CE2928B9}" type="datetimeFigureOut">
              <a:rPr lang="nl-NL" smtClean="0"/>
              <a:t>4-7-2023</a:t>
            </a:fld>
            <a:endParaRPr lang="nl-NL"/>
          </a:p>
        </p:txBody>
      </p:sp>
      <p:sp>
        <p:nvSpPr>
          <p:cNvPr id="6" name="Footer Placeholder 5">
            <a:extLst>
              <a:ext uri="{FF2B5EF4-FFF2-40B4-BE49-F238E27FC236}">
                <a16:creationId xmlns:a16="http://schemas.microsoft.com/office/drawing/2014/main" id="{8C7E698E-0204-49C2-949D-D429B749CB26}"/>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7180F223-1EC5-43BD-91F2-ECFC25DBEBEB}"/>
              </a:ext>
            </a:extLst>
          </p:cNvPr>
          <p:cNvSpPr>
            <a:spLocks noGrp="1"/>
          </p:cNvSpPr>
          <p:nvPr>
            <p:ph type="sldNum" sz="quarter" idx="12"/>
          </p:nvPr>
        </p:nvSpPr>
        <p:spPr/>
        <p:txBody>
          <a:bodyPr/>
          <a:lstStyle/>
          <a:p>
            <a:fld id="{8C6542B0-1A37-4C68-9F7E-EFA50205D6B3}" type="slidenum">
              <a:rPr lang="nl-NL" smtClean="0"/>
              <a:t>‹nr.›</a:t>
            </a:fld>
            <a:endParaRPr lang="nl-NL"/>
          </a:p>
        </p:txBody>
      </p:sp>
    </p:spTree>
    <p:extLst>
      <p:ext uri="{BB962C8B-B14F-4D97-AF65-F5344CB8AC3E}">
        <p14:creationId xmlns:p14="http://schemas.microsoft.com/office/powerpoint/2010/main" val="947341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17D37-E2FA-4A83-9C85-2E3907403C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Picture Placeholder 2">
            <a:extLst>
              <a:ext uri="{FF2B5EF4-FFF2-40B4-BE49-F238E27FC236}">
                <a16:creationId xmlns:a16="http://schemas.microsoft.com/office/drawing/2014/main" id="{AB1430FD-5F32-492A-8E21-6596A2EE8A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a:extLst>
              <a:ext uri="{FF2B5EF4-FFF2-40B4-BE49-F238E27FC236}">
                <a16:creationId xmlns:a16="http://schemas.microsoft.com/office/drawing/2014/main" id="{EC13EE15-FB68-4D4D-9A51-29FC48ACBE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B558AD-0CB4-428D-BA4E-165AD5D08B31}"/>
              </a:ext>
            </a:extLst>
          </p:cNvPr>
          <p:cNvSpPr>
            <a:spLocks noGrp="1"/>
          </p:cNvSpPr>
          <p:nvPr>
            <p:ph type="dt" sz="half" idx="10"/>
          </p:nvPr>
        </p:nvSpPr>
        <p:spPr/>
        <p:txBody>
          <a:bodyPr/>
          <a:lstStyle/>
          <a:p>
            <a:fld id="{834EE2EE-852F-411E-B4F2-3CC2CE2928B9}" type="datetimeFigureOut">
              <a:rPr lang="nl-NL" smtClean="0"/>
              <a:t>4-7-2023</a:t>
            </a:fld>
            <a:endParaRPr lang="nl-NL"/>
          </a:p>
        </p:txBody>
      </p:sp>
      <p:sp>
        <p:nvSpPr>
          <p:cNvPr id="6" name="Footer Placeholder 5">
            <a:extLst>
              <a:ext uri="{FF2B5EF4-FFF2-40B4-BE49-F238E27FC236}">
                <a16:creationId xmlns:a16="http://schemas.microsoft.com/office/drawing/2014/main" id="{1E42E19A-6E3F-453F-91F9-AC82211D901D}"/>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1091A248-A749-45C6-9BC9-AE416C32C843}"/>
              </a:ext>
            </a:extLst>
          </p:cNvPr>
          <p:cNvSpPr>
            <a:spLocks noGrp="1"/>
          </p:cNvSpPr>
          <p:nvPr>
            <p:ph type="sldNum" sz="quarter" idx="12"/>
          </p:nvPr>
        </p:nvSpPr>
        <p:spPr/>
        <p:txBody>
          <a:bodyPr/>
          <a:lstStyle/>
          <a:p>
            <a:fld id="{8C6542B0-1A37-4C68-9F7E-EFA50205D6B3}" type="slidenum">
              <a:rPr lang="nl-NL" smtClean="0"/>
              <a:t>‹nr.›</a:t>
            </a:fld>
            <a:endParaRPr lang="nl-NL"/>
          </a:p>
        </p:txBody>
      </p:sp>
    </p:spTree>
    <p:extLst>
      <p:ext uri="{BB962C8B-B14F-4D97-AF65-F5344CB8AC3E}">
        <p14:creationId xmlns:p14="http://schemas.microsoft.com/office/powerpoint/2010/main" val="1367960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07BAD0-34DA-4B10-90E4-24A4287902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a:extLst>
              <a:ext uri="{FF2B5EF4-FFF2-40B4-BE49-F238E27FC236}">
                <a16:creationId xmlns:a16="http://schemas.microsoft.com/office/drawing/2014/main" id="{C8F8AE40-AEF2-482D-844E-7A8D4E6F5D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CBB6C594-9A17-4BD5-81D8-A9C0D14B3D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4EE2EE-852F-411E-B4F2-3CC2CE2928B9}" type="datetimeFigureOut">
              <a:rPr lang="nl-NL" smtClean="0"/>
              <a:t>4-7-2023</a:t>
            </a:fld>
            <a:endParaRPr lang="nl-NL"/>
          </a:p>
        </p:txBody>
      </p:sp>
      <p:sp>
        <p:nvSpPr>
          <p:cNvPr id="5" name="Footer Placeholder 4">
            <a:extLst>
              <a:ext uri="{FF2B5EF4-FFF2-40B4-BE49-F238E27FC236}">
                <a16:creationId xmlns:a16="http://schemas.microsoft.com/office/drawing/2014/main" id="{1760F91E-3625-4202-8FD8-5FC7C5AFAC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a:extLst>
              <a:ext uri="{FF2B5EF4-FFF2-40B4-BE49-F238E27FC236}">
                <a16:creationId xmlns:a16="http://schemas.microsoft.com/office/drawing/2014/main" id="{DC83D330-C21F-45AF-8E68-EDDBF3BE2A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6542B0-1A37-4C68-9F7E-EFA50205D6B3}" type="slidenum">
              <a:rPr lang="nl-NL" smtClean="0"/>
              <a:t>‹nr.›</a:t>
            </a:fld>
            <a:endParaRPr lang="nl-NL"/>
          </a:p>
        </p:txBody>
      </p:sp>
    </p:spTree>
    <p:extLst>
      <p:ext uri="{BB962C8B-B14F-4D97-AF65-F5344CB8AC3E}">
        <p14:creationId xmlns:p14="http://schemas.microsoft.com/office/powerpoint/2010/main" val="28775038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chart" Target="../charts/char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hyperlink" Target="mailto:pim@brascamp.nl"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329394F-D50D-496B-B4BD-BE51C301FF85}"/>
              </a:ext>
            </a:extLst>
          </p:cNvPr>
          <p:cNvCxnSpPr/>
          <p:nvPr/>
        </p:nvCxnSpPr>
        <p:spPr>
          <a:xfrm>
            <a:off x="0" y="962489"/>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AD8FC32-35E8-4F0E-93EF-3DE513B3BBD5}"/>
              </a:ext>
            </a:extLst>
          </p:cNvPr>
          <p:cNvSpPr txBox="1"/>
          <p:nvPr/>
        </p:nvSpPr>
        <p:spPr>
          <a:xfrm>
            <a:off x="1154097" y="213065"/>
            <a:ext cx="5243295" cy="523220"/>
          </a:xfrm>
          <a:prstGeom prst="rect">
            <a:avLst/>
          </a:prstGeom>
          <a:noFill/>
        </p:spPr>
        <p:txBody>
          <a:bodyPr wrap="none" rtlCol="0">
            <a:spAutoFit/>
          </a:bodyPr>
          <a:lstStyle/>
          <a:p>
            <a:r>
              <a:rPr lang="en-US" sz="2800" dirty="0" err="1"/>
              <a:t>Waarom</a:t>
            </a:r>
            <a:r>
              <a:rPr lang="en-US" sz="2800" dirty="0"/>
              <a:t> </a:t>
            </a:r>
            <a:r>
              <a:rPr lang="en-US" sz="2800" dirty="0" err="1"/>
              <a:t>zou</a:t>
            </a:r>
            <a:r>
              <a:rPr lang="en-US" sz="2800" dirty="0"/>
              <a:t> je </a:t>
            </a:r>
            <a:r>
              <a:rPr lang="en-US" sz="2800" dirty="0" err="1"/>
              <a:t>willen</a:t>
            </a:r>
            <a:r>
              <a:rPr lang="en-US" sz="2800" dirty="0"/>
              <a:t> </a:t>
            </a:r>
            <a:r>
              <a:rPr lang="en-US" sz="2800" dirty="0" err="1"/>
              <a:t>selecteren</a:t>
            </a:r>
            <a:r>
              <a:rPr lang="en-US" sz="2800" dirty="0"/>
              <a:t>?</a:t>
            </a:r>
            <a:endParaRPr lang="nl-NL" sz="2800" dirty="0"/>
          </a:p>
        </p:txBody>
      </p:sp>
      <p:sp>
        <p:nvSpPr>
          <p:cNvPr id="7" name="TextBox 6">
            <a:extLst>
              <a:ext uri="{FF2B5EF4-FFF2-40B4-BE49-F238E27FC236}">
                <a16:creationId xmlns:a16="http://schemas.microsoft.com/office/drawing/2014/main" id="{29D03773-5631-49AB-ABA6-580CDDA5A609}"/>
              </a:ext>
            </a:extLst>
          </p:cNvPr>
          <p:cNvSpPr txBox="1"/>
          <p:nvPr/>
        </p:nvSpPr>
        <p:spPr>
          <a:xfrm>
            <a:off x="2654423" y="2050742"/>
            <a:ext cx="5503686" cy="523220"/>
          </a:xfrm>
          <a:prstGeom prst="rect">
            <a:avLst/>
          </a:prstGeom>
          <a:noFill/>
        </p:spPr>
        <p:txBody>
          <a:bodyPr wrap="none" rtlCol="0">
            <a:spAutoFit/>
          </a:bodyPr>
          <a:lstStyle/>
          <a:p>
            <a:r>
              <a:rPr lang="en-US" sz="2800" dirty="0" err="1"/>
              <a:t>Waarom</a:t>
            </a:r>
            <a:r>
              <a:rPr lang="en-US" sz="2800" dirty="0"/>
              <a:t> </a:t>
            </a:r>
            <a:r>
              <a:rPr lang="en-US" sz="2800" dirty="0" err="1"/>
              <a:t>zou</a:t>
            </a:r>
            <a:r>
              <a:rPr lang="en-US" sz="2800" dirty="0"/>
              <a:t> je </a:t>
            </a:r>
            <a:r>
              <a:rPr lang="en-US" sz="2800" dirty="0" err="1"/>
              <a:t>betere</a:t>
            </a:r>
            <a:r>
              <a:rPr lang="en-US" sz="2800" dirty="0"/>
              <a:t> </a:t>
            </a:r>
            <a:r>
              <a:rPr lang="en-US" sz="2800" dirty="0" err="1"/>
              <a:t>bijen</a:t>
            </a:r>
            <a:r>
              <a:rPr lang="en-US" sz="2800" dirty="0"/>
              <a:t> </a:t>
            </a:r>
            <a:r>
              <a:rPr lang="en-US" sz="2800" dirty="0" err="1"/>
              <a:t>willen</a:t>
            </a:r>
            <a:r>
              <a:rPr lang="en-US" sz="2800" dirty="0"/>
              <a:t>?</a:t>
            </a:r>
            <a:endParaRPr lang="nl-NL" sz="2800" dirty="0"/>
          </a:p>
        </p:txBody>
      </p:sp>
      <p:sp>
        <p:nvSpPr>
          <p:cNvPr id="8" name="TextBox 7">
            <a:extLst>
              <a:ext uri="{FF2B5EF4-FFF2-40B4-BE49-F238E27FC236}">
                <a16:creationId xmlns:a16="http://schemas.microsoft.com/office/drawing/2014/main" id="{377C0966-E1C1-4B2B-9F88-7E4D6179EFF1}"/>
              </a:ext>
            </a:extLst>
          </p:cNvPr>
          <p:cNvSpPr txBox="1"/>
          <p:nvPr/>
        </p:nvSpPr>
        <p:spPr>
          <a:xfrm>
            <a:off x="5159498" y="3662214"/>
            <a:ext cx="5561074" cy="954107"/>
          </a:xfrm>
          <a:prstGeom prst="rect">
            <a:avLst/>
          </a:prstGeom>
          <a:noFill/>
        </p:spPr>
        <p:txBody>
          <a:bodyPr wrap="none" rtlCol="0">
            <a:spAutoFit/>
          </a:bodyPr>
          <a:lstStyle/>
          <a:p>
            <a:r>
              <a:rPr lang="en-US" sz="2800" dirty="0" err="1"/>
              <a:t>Koninginnenteeltdag</a:t>
            </a:r>
            <a:r>
              <a:rPr lang="en-US" sz="2800" dirty="0"/>
              <a:t> 28 </a:t>
            </a:r>
            <a:r>
              <a:rPr lang="en-US" sz="2800" dirty="0" err="1"/>
              <a:t>januari</a:t>
            </a:r>
            <a:r>
              <a:rPr lang="en-US" sz="2800" dirty="0"/>
              <a:t> 2023</a:t>
            </a:r>
          </a:p>
          <a:p>
            <a:r>
              <a:rPr lang="en-US" sz="2800" dirty="0"/>
              <a:t>Pim Brascamp</a:t>
            </a:r>
            <a:endParaRPr lang="nl-NL" sz="2800" dirty="0"/>
          </a:p>
        </p:txBody>
      </p:sp>
      <p:cxnSp>
        <p:nvCxnSpPr>
          <p:cNvPr id="3" name="Straight Connector 2">
            <a:extLst>
              <a:ext uri="{FF2B5EF4-FFF2-40B4-BE49-F238E27FC236}">
                <a16:creationId xmlns:a16="http://schemas.microsoft.com/office/drawing/2014/main" id="{6CF3A5B1-A82F-4777-9EF3-ECB5CF146913}"/>
              </a:ext>
            </a:extLst>
          </p:cNvPr>
          <p:cNvCxnSpPr/>
          <p:nvPr/>
        </p:nvCxnSpPr>
        <p:spPr>
          <a:xfrm>
            <a:off x="0" y="5895511"/>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E7A05B7-1D9E-488E-8E11-A42BAB428CAA}"/>
              </a:ext>
            </a:extLst>
          </p:cNvPr>
          <p:cNvSpPr txBox="1"/>
          <p:nvPr/>
        </p:nvSpPr>
        <p:spPr>
          <a:xfrm>
            <a:off x="290019" y="5998604"/>
            <a:ext cx="11760953" cy="369332"/>
          </a:xfrm>
          <a:prstGeom prst="rect">
            <a:avLst/>
          </a:prstGeom>
          <a:noFill/>
        </p:spPr>
        <p:txBody>
          <a:bodyPr wrap="square">
            <a:spAutoFit/>
          </a:bodyPr>
          <a:lstStyle/>
          <a:p>
            <a:r>
              <a:rPr lang="en-US" dirty="0" err="1"/>
              <a:t>Onder</a:t>
            </a:r>
            <a:r>
              <a:rPr lang="en-US" dirty="0"/>
              <a:t> de </a:t>
            </a:r>
            <a:r>
              <a:rPr lang="en-US" dirty="0" err="1"/>
              <a:t>powerpoint</a:t>
            </a:r>
            <a:r>
              <a:rPr lang="en-US" dirty="0"/>
              <a:t> </a:t>
            </a:r>
            <a:r>
              <a:rPr lang="en-US" dirty="0" err="1"/>
              <a:t>staan</a:t>
            </a:r>
            <a:r>
              <a:rPr lang="en-US" dirty="0"/>
              <a:t> </a:t>
            </a:r>
            <a:r>
              <a:rPr lang="en-US" dirty="0" err="1"/>
              <a:t>Notities</a:t>
            </a:r>
            <a:r>
              <a:rPr lang="en-US" dirty="0"/>
              <a:t> (Notes) met </a:t>
            </a:r>
            <a:r>
              <a:rPr lang="en-US" dirty="0" err="1"/>
              <a:t>een</a:t>
            </a:r>
            <a:r>
              <a:rPr lang="en-US" dirty="0"/>
              <a:t> </a:t>
            </a:r>
            <a:r>
              <a:rPr lang="en-US" dirty="0" err="1"/>
              <a:t>toelichting</a:t>
            </a:r>
            <a:r>
              <a:rPr lang="en-US" dirty="0"/>
              <a:t> op de </a:t>
            </a:r>
            <a:r>
              <a:rPr lang="en-US" dirty="0" err="1"/>
              <a:t>plaatjes</a:t>
            </a:r>
            <a:r>
              <a:rPr lang="en-US" dirty="0"/>
              <a:t> en links </a:t>
            </a:r>
            <a:r>
              <a:rPr lang="en-US" dirty="0" err="1"/>
              <a:t>naar</a:t>
            </a:r>
            <a:r>
              <a:rPr lang="en-US" dirty="0"/>
              <a:t> websites. </a:t>
            </a:r>
            <a:endParaRPr lang="nl-NL" dirty="0"/>
          </a:p>
        </p:txBody>
      </p:sp>
    </p:spTree>
    <p:extLst>
      <p:ext uri="{BB962C8B-B14F-4D97-AF65-F5344CB8AC3E}">
        <p14:creationId xmlns:p14="http://schemas.microsoft.com/office/powerpoint/2010/main" val="15481925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329394F-D50D-496B-B4BD-BE51C301FF85}"/>
              </a:ext>
            </a:extLst>
          </p:cNvPr>
          <p:cNvCxnSpPr/>
          <p:nvPr/>
        </p:nvCxnSpPr>
        <p:spPr>
          <a:xfrm>
            <a:off x="0" y="962489"/>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AD8FC32-35E8-4F0E-93EF-3DE513B3BBD5}"/>
              </a:ext>
            </a:extLst>
          </p:cNvPr>
          <p:cNvSpPr txBox="1"/>
          <p:nvPr/>
        </p:nvSpPr>
        <p:spPr>
          <a:xfrm>
            <a:off x="1154097" y="213065"/>
            <a:ext cx="6244338" cy="523220"/>
          </a:xfrm>
          <a:prstGeom prst="rect">
            <a:avLst/>
          </a:prstGeom>
          <a:noFill/>
        </p:spPr>
        <p:txBody>
          <a:bodyPr wrap="none" rtlCol="0">
            <a:spAutoFit/>
          </a:bodyPr>
          <a:lstStyle/>
          <a:p>
            <a:r>
              <a:rPr lang="en-US" sz="2800" dirty="0" err="1"/>
              <a:t>Waarheid</a:t>
            </a:r>
            <a:r>
              <a:rPr lang="en-US" sz="2800" dirty="0"/>
              <a:t> </a:t>
            </a:r>
            <a:r>
              <a:rPr lang="en-US" sz="2800" dirty="0" err="1"/>
              <a:t>nummer</a:t>
            </a:r>
            <a:r>
              <a:rPr lang="en-US" sz="2800" dirty="0"/>
              <a:t> 1: </a:t>
            </a:r>
            <a:r>
              <a:rPr lang="en-US" sz="2800" dirty="0" err="1"/>
              <a:t>Selectie</a:t>
            </a:r>
            <a:r>
              <a:rPr lang="en-US" sz="2800" dirty="0"/>
              <a:t> </a:t>
            </a:r>
            <a:r>
              <a:rPr lang="en-US" sz="2800" dirty="0" err="1"/>
              <a:t>werkt</a:t>
            </a:r>
            <a:r>
              <a:rPr lang="en-US" sz="2800" dirty="0"/>
              <a:t> </a:t>
            </a:r>
            <a:r>
              <a:rPr lang="en-US" sz="2800" dirty="0" err="1"/>
              <a:t>altijd</a:t>
            </a:r>
            <a:endParaRPr lang="nl-NL" sz="2800" dirty="0"/>
          </a:p>
        </p:txBody>
      </p:sp>
      <p:sp>
        <p:nvSpPr>
          <p:cNvPr id="7" name="TextBox 6">
            <a:extLst>
              <a:ext uri="{FF2B5EF4-FFF2-40B4-BE49-F238E27FC236}">
                <a16:creationId xmlns:a16="http://schemas.microsoft.com/office/drawing/2014/main" id="{29D03773-5631-49AB-ABA6-580CDDA5A609}"/>
              </a:ext>
            </a:extLst>
          </p:cNvPr>
          <p:cNvSpPr txBox="1"/>
          <p:nvPr/>
        </p:nvSpPr>
        <p:spPr>
          <a:xfrm>
            <a:off x="2654423" y="2050742"/>
            <a:ext cx="8558073" cy="2677656"/>
          </a:xfrm>
          <a:prstGeom prst="rect">
            <a:avLst/>
          </a:prstGeom>
          <a:noFill/>
        </p:spPr>
        <p:txBody>
          <a:bodyPr wrap="square" rtlCol="0">
            <a:spAutoFit/>
          </a:bodyPr>
          <a:lstStyle/>
          <a:p>
            <a:r>
              <a:rPr lang="en-US" sz="2800" dirty="0" err="1"/>
              <a:t>Selectie</a:t>
            </a:r>
            <a:r>
              <a:rPr lang="en-US" sz="2800" dirty="0"/>
              <a:t> </a:t>
            </a:r>
            <a:r>
              <a:rPr lang="en-US" sz="2800" dirty="0" err="1"/>
              <a:t>werkt</a:t>
            </a:r>
            <a:r>
              <a:rPr lang="en-US" sz="2800" dirty="0"/>
              <a:t> </a:t>
            </a:r>
            <a:r>
              <a:rPr lang="en-US" sz="2800" dirty="0" err="1"/>
              <a:t>altijd</a:t>
            </a:r>
            <a:r>
              <a:rPr lang="en-US" sz="2800" dirty="0"/>
              <a:t>.</a:t>
            </a:r>
          </a:p>
          <a:p>
            <a:endParaRPr lang="en-US" sz="2800" dirty="0"/>
          </a:p>
          <a:p>
            <a:r>
              <a:rPr lang="en-US" sz="2800" dirty="0" err="1"/>
              <a:t>Soms</a:t>
            </a:r>
            <a:r>
              <a:rPr lang="en-US" sz="2800" dirty="0"/>
              <a:t> </a:t>
            </a:r>
            <a:r>
              <a:rPr lang="en-US" sz="2800" dirty="0" err="1"/>
              <a:t>kan</a:t>
            </a:r>
            <a:r>
              <a:rPr lang="en-US" sz="2800" dirty="0"/>
              <a:t> het </a:t>
            </a:r>
            <a:r>
              <a:rPr lang="en-US" sz="2800" dirty="0" err="1"/>
              <a:t>snel</a:t>
            </a:r>
            <a:r>
              <a:rPr lang="en-US" sz="2800" dirty="0"/>
              <a:t> </a:t>
            </a:r>
            <a:r>
              <a:rPr lang="en-US" sz="2800" dirty="0" err="1"/>
              <a:t>gaan</a:t>
            </a:r>
            <a:r>
              <a:rPr lang="en-US" sz="2800" dirty="0"/>
              <a:t>, </a:t>
            </a:r>
            <a:r>
              <a:rPr lang="en-US" sz="2800" dirty="0" err="1"/>
              <a:t>soms</a:t>
            </a:r>
            <a:r>
              <a:rPr lang="en-US" sz="2800" dirty="0"/>
              <a:t> </a:t>
            </a:r>
            <a:r>
              <a:rPr lang="en-US" sz="2800" dirty="0" err="1"/>
              <a:t>duurt</a:t>
            </a:r>
            <a:r>
              <a:rPr lang="en-US" sz="2800" dirty="0"/>
              <a:t> het lang.</a:t>
            </a:r>
          </a:p>
          <a:p>
            <a:endParaRPr lang="en-US" sz="2800" dirty="0"/>
          </a:p>
          <a:p>
            <a:r>
              <a:rPr lang="en-US" sz="2800" dirty="0" err="1"/>
              <a:t>Hangt</a:t>
            </a:r>
            <a:r>
              <a:rPr lang="en-US" sz="2800" dirty="0"/>
              <a:t> </a:t>
            </a:r>
            <a:r>
              <a:rPr lang="en-US" sz="2800" dirty="0" err="1"/>
              <a:t>af</a:t>
            </a:r>
            <a:r>
              <a:rPr lang="en-US" sz="2800" dirty="0"/>
              <a:t> van het </a:t>
            </a:r>
            <a:r>
              <a:rPr lang="en-US" sz="2800" dirty="0" err="1"/>
              <a:t>relatieve</a:t>
            </a:r>
            <a:r>
              <a:rPr lang="en-US" sz="2800" dirty="0"/>
              <a:t> </a:t>
            </a:r>
            <a:r>
              <a:rPr lang="en-US" sz="2800" dirty="0" err="1"/>
              <a:t>belang</a:t>
            </a:r>
            <a:r>
              <a:rPr lang="en-US" sz="2800" dirty="0"/>
              <a:t> van </a:t>
            </a:r>
            <a:r>
              <a:rPr lang="en-US" sz="2800" dirty="0" err="1"/>
              <a:t>omgevingsfactoren</a:t>
            </a:r>
            <a:r>
              <a:rPr lang="nl-NL" sz="2800" dirty="0"/>
              <a:t> ten opzichte van erfelijke aanleg.</a:t>
            </a:r>
            <a:endParaRPr lang="en-US" sz="2800" dirty="0"/>
          </a:p>
        </p:txBody>
      </p:sp>
    </p:spTree>
    <p:extLst>
      <p:ext uri="{BB962C8B-B14F-4D97-AF65-F5344CB8AC3E}">
        <p14:creationId xmlns:p14="http://schemas.microsoft.com/office/powerpoint/2010/main" val="4204020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E74E9DE-9691-458D-9B24-E7F6893E2C7C}"/>
              </a:ext>
            </a:extLst>
          </p:cNvPr>
          <p:cNvCxnSpPr/>
          <p:nvPr/>
        </p:nvCxnSpPr>
        <p:spPr>
          <a:xfrm>
            <a:off x="0" y="962489"/>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5F5397A-7DE2-4323-9861-CD9277F997D3}"/>
              </a:ext>
            </a:extLst>
          </p:cNvPr>
          <p:cNvSpPr txBox="1"/>
          <p:nvPr/>
        </p:nvSpPr>
        <p:spPr>
          <a:xfrm>
            <a:off x="311084" y="238849"/>
            <a:ext cx="11526425" cy="523220"/>
          </a:xfrm>
          <a:prstGeom prst="rect">
            <a:avLst/>
          </a:prstGeom>
          <a:noFill/>
        </p:spPr>
        <p:txBody>
          <a:bodyPr wrap="none" rtlCol="0">
            <a:spAutoFit/>
          </a:bodyPr>
          <a:lstStyle/>
          <a:p>
            <a:r>
              <a:rPr lang="en-US" sz="2800" dirty="0" err="1"/>
              <a:t>Waarheid</a:t>
            </a:r>
            <a:r>
              <a:rPr lang="en-US" sz="2800" dirty="0"/>
              <a:t> </a:t>
            </a:r>
            <a:r>
              <a:rPr lang="en-US" sz="2800" dirty="0" err="1"/>
              <a:t>nummer</a:t>
            </a:r>
            <a:r>
              <a:rPr lang="en-US" sz="2800" dirty="0"/>
              <a:t> 1: </a:t>
            </a:r>
            <a:r>
              <a:rPr lang="en-US" sz="2800" dirty="0" err="1"/>
              <a:t>Selectie</a:t>
            </a:r>
            <a:r>
              <a:rPr lang="en-US" sz="2800" dirty="0"/>
              <a:t> </a:t>
            </a:r>
            <a:r>
              <a:rPr lang="en-US" sz="2800" dirty="0" err="1"/>
              <a:t>werkt</a:t>
            </a:r>
            <a:r>
              <a:rPr lang="en-US" sz="2800" dirty="0"/>
              <a:t> </a:t>
            </a:r>
            <a:r>
              <a:rPr lang="en-US" sz="2800" dirty="0" err="1"/>
              <a:t>altijd</a:t>
            </a:r>
            <a:r>
              <a:rPr lang="en-US" sz="2800" dirty="0"/>
              <a:t> (</a:t>
            </a:r>
            <a:r>
              <a:rPr lang="en-US" sz="2800" dirty="0" err="1"/>
              <a:t>gegevens</a:t>
            </a:r>
            <a:r>
              <a:rPr lang="en-US" sz="2800" dirty="0"/>
              <a:t> </a:t>
            </a:r>
            <a:r>
              <a:rPr lang="en-US" sz="2800" dirty="0" err="1"/>
              <a:t>Werkgroep</a:t>
            </a:r>
            <a:r>
              <a:rPr lang="en-US" sz="2800" dirty="0"/>
              <a:t> </a:t>
            </a:r>
            <a:r>
              <a:rPr lang="en-US" sz="2800" dirty="0" err="1"/>
              <a:t>Beebreed</a:t>
            </a:r>
            <a:r>
              <a:rPr lang="en-US" sz="2800" dirty="0"/>
              <a:t>-NL)</a:t>
            </a:r>
            <a:endParaRPr lang="nl-NL" sz="2800" dirty="0"/>
          </a:p>
        </p:txBody>
      </p:sp>
      <p:graphicFrame>
        <p:nvGraphicFramePr>
          <p:cNvPr id="7" name="Chart 6">
            <a:extLst>
              <a:ext uri="{FF2B5EF4-FFF2-40B4-BE49-F238E27FC236}">
                <a16:creationId xmlns:a16="http://schemas.microsoft.com/office/drawing/2014/main" id="{5B8D871E-7E3D-4CFC-99AE-D3FC4E51F1E6}"/>
              </a:ext>
            </a:extLst>
          </p:cNvPr>
          <p:cNvGraphicFramePr>
            <a:graphicFrameLocks/>
          </p:cNvGraphicFramePr>
          <p:nvPr>
            <p:extLst>
              <p:ext uri="{D42A27DB-BD31-4B8C-83A1-F6EECF244321}">
                <p14:modId xmlns:p14="http://schemas.microsoft.com/office/powerpoint/2010/main" val="214942779"/>
              </p:ext>
            </p:extLst>
          </p:nvPr>
        </p:nvGraphicFramePr>
        <p:xfrm>
          <a:off x="311084" y="1117036"/>
          <a:ext cx="8380429" cy="4797327"/>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69D7936B-8557-417A-ADB1-5518860D8366}"/>
              </a:ext>
            </a:extLst>
          </p:cNvPr>
          <p:cNvSpPr/>
          <p:nvPr/>
        </p:nvSpPr>
        <p:spPr>
          <a:xfrm>
            <a:off x="7268066" y="1423447"/>
            <a:ext cx="1131216" cy="38555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xtBox 5">
            <a:extLst>
              <a:ext uri="{FF2B5EF4-FFF2-40B4-BE49-F238E27FC236}">
                <a16:creationId xmlns:a16="http://schemas.microsoft.com/office/drawing/2014/main" id="{EE17EBD6-B6B6-44D9-9014-99A80F5DFF8C}"/>
              </a:ext>
            </a:extLst>
          </p:cNvPr>
          <p:cNvSpPr txBox="1"/>
          <p:nvPr/>
        </p:nvSpPr>
        <p:spPr>
          <a:xfrm>
            <a:off x="8069344" y="2935729"/>
            <a:ext cx="1829347" cy="830997"/>
          </a:xfrm>
          <a:prstGeom prst="rect">
            <a:avLst/>
          </a:prstGeom>
          <a:noFill/>
        </p:spPr>
        <p:txBody>
          <a:bodyPr wrap="none" rtlCol="0">
            <a:spAutoFit/>
          </a:bodyPr>
          <a:lstStyle/>
          <a:p>
            <a:r>
              <a:rPr lang="en-GB" sz="2400" dirty="0"/>
              <a:t>PIN-test (%)</a:t>
            </a:r>
          </a:p>
          <a:p>
            <a:r>
              <a:rPr lang="en-GB" sz="2400" dirty="0"/>
              <a:t>1,8% per </a:t>
            </a:r>
            <a:r>
              <a:rPr lang="en-GB" sz="2400" dirty="0" err="1"/>
              <a:t>jaar</a:t>
            </a:r>
            <a:endParaRPr lang="nl-NL" sz="2400" dirty="0"/>
          </a:p>
        </p:txBody>
      </p:sp>
      <p:sp>
        <p:nvSpPr>
          <p:cNvPr id="5" name="Rectangle 4">
            <a:extLst>
              <a:ext uri="{FF2B5EF4-FFF2-40B4-BE49-F238E27FC236}">
                <a16:creationId xmlns:a16="http://schemas.microsoft.com/office/drawing/2014/main" id="{5E11A4A3-445B-40CA-AB73-6FCB209A649D}"/>
              </a:ext>
            </a:extLst>
          </p:cNvPr>
          <p:cNvSpPr/>
          <p:nvPr/>
        </p:nvSpPr>
        <p:spPr>
          <a:xfrm>
            <a:off x="7833674" y="5279010"/>
            <a:ext cx="857839" cy="707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F7AA3F1D-4441-46F0-82FB-945EB1723FBC}"/>
              </a:ext>
            </a:extLst>
          </p:cNvPr>
          <p:cNvSpPr/>
          <p:nvPr/>
        </p:nvSpPr>
        <p:spPr>
          <a:xfrm>
            <a:off x="725177" y="5387458"/>
            <a:ext cx="857839" cy="707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11">
            <a:extLst>
              <a:ext uri="{FF2B5EF4-FFF2-40B4-BE49-F238E27FC236}">
                <a16:creationId xmlns:a16="http://schemas.microsoft.com/office/drawing/2014/main" id="{5DFB08B4-62AA-4108-8EE6-5402DA02E8D2}"/>
              </a:ext>
            </a:extLst>
          </p:cNvPr>
          <p:cNvSpPr/>
          <p:nvPr/>
        </p:nvSpPr>
        <p:spPr>
          <a:xfrm>
            <a:off x="89211" y="4879406"/>
            <a:ext cx="857839" cy="707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12">
            <a:extLst>
              <a:ext uri="{FF2B5EF4-FFF2-40B4-BE49-F238E27FC236}">
                <a16:creationId xmlns:a16="http://schemas.microsoft.com/office/drawing/2014/main" id="{BE0F2638-158F-4BE3-999E-FB9A8F8C9CA1}"/>
              </a:ext>
            </a:extLst>
          </p:cNvPr>
          <p:cNvSpPr/>
          <p:nvPr/>
        </p:nvSpPr>
        <p:spPr>
          <a:xfrm>
            <a:off x="135509" y="1500068"/>
            <a:ext cx="857839" cy="707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extBox 1">
            <a:extLst>
              <a:ext uri="{FF2B5EF4-FFF2-40B4-BE49-F238E27FC236}">
                <a16:creationId xmlns:a16="http://schemas.microsoft.com/office/drawing/2014/main" id="{D982DCD8-D3A6-4294-BCC1-A5B433DA9D05}"/>
              </a:ext>
            </a:extLst>
          </p:cNvPr>
          <p:cNvSpPr txBox="1"/>
          <p:nvPr/>
        </p:nvSpPr>
        <p:spPr>
          <a:xfrm>
            <a:off x="3483979" y="5780917"/>
            <a:ext cx="2933560" cy="461665"/>
          </a:xfrm>
          <a:prstGeom prst="rect">
            <a:avLst/>
          </a:prstGeom>
          <a:noFill/>
        </p:spPr>
        <p:txBody>
          <a:bodyPr wrap="none" rtlCol="0">
            <a:spAutoFit/>
          </a:bodyPr>
          <a:lstStyle/>
          <a:p>
            <a:r>
              <a:rPr lang="en-GB" sz="2400" dirty="0" err="1"/>
              <a:t>geboortejaar</a:t>
            </a:r>
            <a:r>
              <a:rPr lang="en-GB" sz="2400" dirty="0"/>
              <a:t> </a:t>
            </a:r>
            <a:r>
              <a:rPr lang="en-GB" sz="2400" dirty="0" err="1"/>
              <a:t>koningin</a:t>
            </a:r>
            <a:endParaRPr lang="nl-NL" sz="2400" dirty="0"/>
          </a:p>
        </p:txBody>
      </p:sp>
    </p:spTree>
    <p:extLst>
      <p:ext uri="{BB962C8B-B14F-4D97-AF65-F5344CB8AC3E}">
        <p14:creationId xmlns:p14="http://schemas.microsoft.com/office/powerpoint/2010/main" val="2517122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E74E9DE-9691-458D-9B24-E7F6893E2C7C}"/>
              </a:ext>
            </a:extLst>
          </p:cNvPr>
          <p:cNvCxnSpPr/>
          <p:nvPr/>
        </p:nvCxnSpPr>
        <p:spPr>
          <a:xfrm>
            <a:off x="0" y="962489"/>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5F5397A-7DE2-4323-9861-CD9277F997D3}"/>
              </a:ext>
            </a:extLst>
          </p:cNvPr>
          <p:cNvSpPr txBox="1"/>
          <p:nvPr/>
        </p:nvSpPr>
        <p:spPr>
          <a:xfrm>
            <a:off x="311084" y="238849"/>
            <a:ext cx="11526425" cy="523220"/>
          </a:xfrm>
          <a:prstGeom prst="rect">
            <a:avLst/>
          </a:prstGeom>
          <a:noFill/>
        </p:spPr>
        <p:txBody>
          <a:bodyPr wrap="none" rtlCol="0">
            <a:spAutoFit/>
          </a:bodyPr>
          <a:lstStyle/>
          <a:p>
            <a:r>
              <a:rPr lang="en-US" sz="2800" dirty="0" err="1"/>
              <a:t>Waarheid</a:t>
            </a:r>
            <a:r>
              <a:rPr lang="en-US" sz="2800" dirty="0"/>
              <a:t> </a:t>
            </a:r>
            <a:r>
              <a:rPr lang="en-US" sz="2800" dirty="0" err="1"/>
              <a:t>nummer</a:t>
            </a:r>
            <a:r>
              <a:rPr lang="en-US" sz="2800" dirty="0"/>
              <a:t> 1: </a:t>
            </a:r>
            <a:r>
              <a:rPr lang="en-US" sz="2800" dirty="0" err="1"/>
              <a:t>Selectie</a:t>
            </a:r>
            <a:r>
              <a:rPr lang="en-US" sz="2800" dirty="0"/>
              <a:t> </a:t>
            </a:r>
            <a:r>
              <a:rPr lang="en-US" sz="2800" dirty="0" err="1"/>
              <a:t>werkt</a:t>
            </a:r>
            <a:r>
              <a:rPr lang="en-US" sz="2800" dirty="0"/>
              <a:t> </a:t>
            </a:r>
            <a:r>
              <a:rPr lang="en-US" sz="2800" dirty="0" err="1"/>
              <a:t>altijd</a:t>
            </a:r>
            <a:r>
              <a:rPr lang="en-US" sz="2800" dirty="0"/>
              <a:t> (</a:t>
            </a:r>
            <a:r>
              <a:rPr lang="en-US" sz="2800" dirty="0" err="1"/>
              <a:t>gegevens</a:t>
            </a:r>
            <a:r>
              <a:rPr lang="en-US" sz="2800" dirty="0"/>
              <a:t> </a:t>
            </a:r>
            <a:r>
              <a:rPr lang="en-US" sz="2800" dirty="0" err="1"/>
              <a:t>Werkgroep</a:t>
            </a:r>
            <a:r>
              <a:rPr lang="en-US" sz="2800" dirty="0"/>
              <a:t> </a:t>
            </a:r>
            <a:r>
              <a:rPr lang="en-US" sz="2800" dirty="0" err="1"/>
              <a:t>Beebreed</a:t>
            </a:r>
            <a:r>
              <a:rPr lang="en-US" sz="2800" dirty="0"/>
              <a:t>-NL)</a:t>
            </a:r>
            <a:endParaRPr lang="nl-NL" sz="2800" dirty="0"/>
          </a:p>
        </p:txBody>
      </p:sp>
      <p:graphicFrame>
        <p:nvGraphicFramePr>
          <p:cNvPr id="7" name="Chart 6">
            <a:extLst>
              <a:ext uri="{FF2B5EF4-FFF2-40B4-BE49-F238E27FC236}">
                <a16:creationId xmlns:a16="http://schemas.microsoft.com/office/drawing/2014/main" id="{5B8D871E-7E3D-4CFC-99AE-D3FC4E51F1E6}"/>
              </a:ext>
            </a:extLst>
          </p:cNvPr>
          <p:cNvGraphicFramePr>
            <a:graphicFrameLocks/>
          </p:cNvGraphicFramePr>
          <p:nvPr>
            <p:extLst>
              <p:ext uri="{D42A27DB-BD31-4B8C-83A1-F6EECF244321}">
                <p14:modId xmlns:p14="http://schemas.microsoft.com/office/powerpoint/2010/main" val="3963449378"/>
              </p:ext>
            </p:extLst>
          </p:nvPr>
        </p:nvGraphicFramePr>
        <p:xfrm>
          <a:off x="311084" y="1117036"/>
          <a:ext cx="8380429" cy="4797327"/>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69D7936B-8557-417A-ADB1-5518860D8366}"/>
              </a:ext>
            </a:extLst>
          </p:cNvPr>
          <p:cNvSpPr/>
          <p:nvPr/>
        </p:nvSpPr>
        <p:spPr>
          <a:xfrm>
            <a:off x="7268066" y="1423447"/>
            <a:ext cx="1131216" cy="38555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xtBox 8">
            <a:extLst>
              <a:ext uri="{FF2B5EF4-FFF2-40B4-BE49-F238E27FC236}">
                <a16:creationId xmlns:a16="http://schemas.microsoft.com/office/drawing/2014/main" id="{8855A847-7AE5-4EC6-8790-1DFFFABAD498}"/>
              </a:ext>
            </a:extLst>
          </p:cNvPr>
          <p:cNvSpPr txBox="1"/>
          <p:nvPr/>
        </p:nvSpPr>
        <p:spPr>
          <a:xfrm>
            <a:off x="8078771" y="1188694"/>
            <a:ext cx="4034672" cy="1200329"/>
          </a:xfrm>
          <a:prstGeom prst="rect">
            <a:avLst/>
          </a:prstGeom>
          <a:noFill/>
        </p:spPr>
        <p:txBody>
          <a:bodyPr wrap="square" rtlCol="0">
            <a:spAutoFit/>
          </a:bodyPr>
          <a:lstStyle/>
          <a:p>
            <a:r>
              <a:rPr lang="en-GB" sz="2400" dirty="0" err="1"/>
              <a:t>Teeltwaarde</a:t>
            </a:r>
            <a:r>
              <a:rPr lang="en-GB" sz="2400" dirty="0"/>
              <a:t> </a:t>
            </a:r>
          </a:p>
          <a:p>
            <a:r>
              <a:rPr lang="en-GB" sz="2400" dirty="0"/>
              <a:t>Varroa-index (</a:t>
            </a:r>
            <a:r>
              <a:rPr lang="en-GB" sz="2400" dirty="0" err="1"/>
              <a:t>punten</a:t>
            </a:r>
            <a:r>
              <a:rPr lang="en-GB" sz="2400" dirty="0"/>
              <a:t>) </a:t>
            </a:r>
          </a:p>
          <a:p>
            <a:r>
              <a:rPr lang="en-GB" sz="2400" dirty="0"/>
              <a:t>1,7 punt per </a:t>
            </a:r>
            <a:r>
              <a:rPr lang="en-GB" sz="2400" dirty="0" err="1"/>
              <a:t>jaar</a:t>
            </a:r>
            <a:endParaRPr lang="nl-NL" sz="2400" dirty="0"/>
          </a:p>
        </p:txBody>
      </p:sp>
      <p:sp>
        <p:nvSpPr>
          <p:cNvPr id="6" name="TextBox 5">
            <a:extLst>
              <a:ext uri="{FF2B5EF4-FFF2-40B4-BE49-F238E27FC236}">
                <a16:creationId xmlns:a16="http://schemas.microsoft.com/office/drawing/2014/main" id="{EE17EBD6-B6B6-44D9-9014-99A80F5DFF8C}"/>
              </a:ext>
            </a:extLst>
          </p:cNvPr>
          <p:cNvSpPr txBox="1"/>
          <p:nvPr/>
        </p:nvSpPr>
        <p:spPr>
          <a:xfrm>
            <a:off x="8069344" y="2935729"/>
            <a:ext cx="1829347" cy="830997"/>
          </a:xfrm>
          <a:prstGeom prst="rect">
            <a:avLst/>
          </a:prstGeom>
          <a:noFill/>
        </p:spPr>
        <p:txBody>
          <a:bodyPr wrap="none" rtlCol="0">
            <a:spAutoFit/>
          </a:bodyPr>
          <a:lstStyle/>
          <a:p>
            <a:r>
              <a:rPr lang="en-GB" sz="2400" dirty="0"/>
              <a:t>PIN-test (%)</a:t>
            </a:r>
          </a:p>
          <a:p>
            <a:r>
              <a:rPr lang="en-GB" sz="2400" dirty="0"/>
              <a:t>1,8% per </a:t>
            </a:r>
            <a:r>
              <a:rPr lang="en-GB" sz="2400" dirty="0" err="1"/>
              <a:t>jaar</a:t>
            </a:r>
            <a:endParaRPr lang="nl-NL" sz="2400" dirty="0"/>
          </a:p>
        </p:txBody>
      </p:sp>
      <p:sp>
        <p:nvSpPr>
          <p:cNvPr id="5" name="Rectangle 4">
            <a:extLst>
              <a:ext uri="{FF2B5EF4-FFF2-40B4-BE49-F238E27FC236}">
                <a16:creationId xmlns:a16="http://schemas.microsoft.com/office/drawing/2014/main" id="{5E11A4A3-445B-40CA-AB73-6FCB209A649D}"/>
              </a:ext>
            </a:extLst>
          </p:cNvPr>
          <p:cNvSpPr/>
          <p:nvPr/>
        </p:nvSpPr>
        <p:spPr>
          <a:xfrm>
            <a:off x="7833674" y="5279010"/>
            <a:ext cx="857839" cy="707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F7AA3F1D-4441-46F0-82FB-945EB1723FBC}"/>
              </a:ext>
            </a:extLst>
          </p:cNvPr>
          <p:cNvSpPr/>
          <p:nvPr/>
        </p:nvSpPr>
        <p:spPr>
          <a:xfrm>
            <a:off x="725177" y="5387458"/>
            <a:ext cx="857839" cy="707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11">
            <a:extLst>
              <a:ext uri="{FF2B5EF4-FFF2-40B4-BE49-F238E27FC236}">
                <a16:creationId xmlns:a16="http://schemas.microsoft.com/office/drawing/2014/main" id="{5DFB08B4-62AA-4108-8EE6-5402DA02E8D2}"/>
              </a:ext>
            </a:extLst>
          </p:cNvPr>
          <p:cNvSpPr/>
          <p:nvPr/>
        </p:nvSpPr>
        <p:spPr>
          <a:xfrm>
            <a:off x="89211" y="4879406"/>
            <a:ext cx="857839" cy="707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xtBox 12">
            <a:extLst>
              <a:ext uri="{FF2B5EF4-FFF2-40B4-BE49-F238E27FC236}">
                <a16:creationId xmlns:a16="http://schemas.microsoft.com/office/drawing/2014/main" id="{0252F001-B284-4BD2-9D1A-E632E291A317}"/>
              </a:ext>
            </a:extLst>
          </p:cNvPr>
          <p:cNvSpPr txBox="1"/>
          <p:nvPr/>
        </p:nvSpPr>
        <p:spPr>
          <a:xfrm>
            <a:off x="3483979" y="5780917"/>
            <a:ext cx="2933560" cy="461665"/>
          </a:xfrm>
          <a:prstGeom prst="rect">
            <a:avLst/>
          </a:prstGeom>
          <a:noFill/>
        </p:spPr>
        <p:txBody>
          <a:bodyPr wrap="none" rtlCol="0">
            <a:spAutoFit/>
          </a:bodyPr>
          <a:lstStyle/>
          <a:p>
            <a:r>
              <a:rPr lang="en-GB" sz="2400" dirty="0" err="1"/>
              <a:t>geboortejaar</a:t>
            </a:r>
            <a:r>
              <a:rPr lang="en-GB" sz="2400" dirty="0"/>
              <a:t> </a:t>
            </a:r>
            <a:r>
              <a:rPr lang="en-GB" sz="2400" dirty="0" err="1"/>
              <a:t>koningin</a:t>
            </a:r>
            <a:endParaRPr lang="nl-NL" sz="2400" dirty="0"/>
          </a:p>
        </p:txBody>
      </p:sp>
    </p:spTree>
    <p:extLst>
      <p:ext uri="{BB962C8B-B14F-4D97-AF65-F5344CB8AC3E}">
        <p14:creationId xmlns:p14="http://schemas.microsoft.com/office/powerpoint/2010/main" val="6020451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329394F-D50D-496B-B4BD-BE51C301FF85}"/>
              </a:ext>
            </a:extLst>
          </p:cNvPr>
          <p:cNvCxnSpPr/>
          <p:nvPr/>
        </p:nvCxnSpPr>
        <p:spPr>
          <a:xfrm>
            <a:off x="0" y="962489"/>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AD8FC32-35E8-4F0E-93EF-3DE513B3BBD5}"/>
              </a:ext>
            </a:extLst>
          </p:cNvPr>
          <p:cNvSpPr txBox="1"/>
          <p:nvPr/>
        </p:nvSpPr>
        <p:spPr>
          <a:xfrm>
            <a:off x="1154097" y="213065"/>
            <a:ext cx="3198696" cy="523220"/>
          </a:xfrm>
          <a:prstGeom prst="rect">
            <a:avLst/>
          </a:prstGeom>
          <a:noFill/>
        </p:spPr>
        <p:txBody>
          <a:bodyPr wrap="none" rtlCol="0">
            <a:spAutoFit/>
          </a:bodyPr>
          <a:lstStyle/>
          <a:p>
            <a:r>
              <a:rPr lang="en-US" sz="2800" dirty="0" err="1"/>
              <a:t>Waarheid</a:t>
            </a:r>
            <a:r>
              <a:rPr lang="en-US" sz="2800" dirty="0"/>
              <a:t> </a:t>
            </a:r>
            <a:r>
              <a:rPr lang="en-US" sz="2800" dirty="0" err="1"/>
              <a:t>nummer</a:t>
            </a:r>
            <a:r>
              <a:rPr lang="en-US" sz="2800" dirty="0"/>
              <a:t> 2</a:t>
            </a:r>
            <a:endParaRPr lang="nl-NL" sz="2800" dirty="0"/>
          </a:p>
        </p:txBody>
      </p:sp>
      <p:sp>
        <p:nvSpPr>
          <p:cNvPr id="7" name="TextBox 6">
            <a:extLst>
              <a:ext uri="{FF2B5EF4-FFF2-40B4-BE49-F238E27FC236}">
                <a16:creationId xmlns:a16="http://schemas.microsoft.com/office/drawing/2014/main" id="{29D03773-5631-49AB-ABA6-580CDDA5A609}"/>
              </a:ext>
            </a:extLst>
          </p:cNvPr>
          <p:cNvSpPr txBox="1"/>
          <p:nvPr/>
        </p:nvSpPr>
        <p:spPr>
          <a:xfrm>
            <a:off x="2654423" y="2050742"/>
            <a:ext cx="7309502" cy="523220"/>
          </a:xfrm>
          <a:prstGeom prst="rect">
            <a:avLst/>
          </a:prstGeom>
          <a:noFill/>
        </p:spPr>
        <p:txBody>
          <a:bodyPr wrap="none" rtlCol="0">
            <a:spAutoFit/>
          </a:bodyPr>
          <a:lstStyle/>
          <a:p>
            <a:r>
              <a:rPr lang="en-US" sz="2800" dirty="0" err="1"/>
              <a:t>Selectie</a:t>
            </a:r>
            <a:r>
              <a:rPr lang="en-US" sz="2800" dirty="0"/>
              <a:t> </a:t>
            </a:r>
            <a:r>
              <a:rPr lang="en-US" sz="2800" dirty="0" err="1"/>
              <a:t>werkt</a:t>
            </a:r>
            <a:r>
              <a:rPr lang="en-US" sz="2800" dirty="0"/>
              <a:t> </a:t>
            </a:r>
            <a:r>
              <a:rPr lang="en-US" sz="2800" dirty="0" err="1"/>
              <a:t>altijd</a:t>
            </a:r>
            <a:r>
              <a:rPr lang="en-US" sz="2800" dirty="0"/>
              <a:t>, </a:t>
            </a:r>
            <a:r>
              <a:rPr lang="en-US" sz="2800" dirty="0" err="1"/>
              <a:t>ook</a:t>
            </a:r>
            <a:r>
              <a:rPr lang="en-US" sz="2800" dirty="0"/>
              <a:t> </a:t>
            </a:r>
            <a:r>
              <a:rPr lang="en-US" sz="2800" dirty="0" err="1"/>
              <a:t>als</a:t>
            </a:r>
            <a:r>
              <a:rPr lang="en-US" sz="2800" dirty="0"/>
              <a:t> je er </a:t>
            </a:r>
            <a:r>
              <a:rPr lang="en-US" sz="2800" dirty="0" err="1"/>
              <a:t>niet</a:t>
            </a:r>
            <a:r>
              <a:rPr lang="en-US" sz="2800" dirty="0"/>
              <a:t> op </a:t>
            </a:r>
            <a:r>
              <a:rPr lang="en-US" sz="2800" dirty="0" err="1"/>
              <a:t>uit</a:t>
            </a:r>
            <a:r>
              <a:rPr lang="en-US" sz="2800" dirty="0"/>
              <a:t> bent</a:t>
            </a:r>
            <a:endParaRPr lang="nl-NL" sz="2800" dirty="0"/>
          </a:p>
        </p:txBody>
      </p:sp>
    </p:spTree>
    <p:extLst>
      <p:ext uri="{BB962C8B-B14F-4D97-AF65-F5344CB8AC3E}">
        <p14:creationId xmlns:p14="http://schemas.microsoft.com/office/powerpoint/2010/main" val="5260480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329394F-D50D-496B-B4BD-BE51C301FF85}"/>
              </a:ext>
            </a:extLst>
          </p:cNvPr>
          <p:cNvCxnSpPr/>
          <p:nvPr/>
        </p:nvCxnSpPr>
        <p:spPr>
          <a:xfrm>
            <a:off x="0" y="962489"/>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AD8FC32-35E8-4F0E-93EF-3DE513B3BBD5}"/>
              </a:ext>
            </a:extLst>
          </p:cNvPr>
          <p:cNvSpPr txBox="1"/>
          <p:nvPr/>
        </p:nvSpPr>
        <p:spPr>
          <a:xfrm>
            <a:off x="1154097" y="213065"/>
            <a:ext cx="10501465" cy="954107"/>
          </a:xfrm>
          <a:prstGeom prst="rect">
            <a:avLst/>
          </a:prstGeom>
          <a:noFill/>
        </p:spPr>
        <p:txBody>
          <a:bodyPr wrap="none" rtlCol="0">
            <a:spAutoFit/>
          </a:bodyPr>
          <a:lstStyle/>
          <a:p>
            <a:r>
              <a:rPr lang="en-US" sz="2800" dirty="0" err="1"/>
              <a:t>Waarheid</a:t>
            </a:r>
            <a:r>
              <a:rPr lang="en-US" sz="2800" dirty="0"/>
              <a:t> </a:t>
            </a:r>
            <a:r>
              <a:rPr lang="en-US" sz="2800" dirty="0" err="1"/>
              <a:t>nummer</a:t>
            </a:r>
            <a:r>
              <a:rPr lang="en-US" sz="2800" dirty="0"/>
              <a:t> 2: </a:t>
            </a:r>
            <a:r>
              <a:rPr lang="en-US" sz="2800" dirty="0" err="1"/>
              <a:t>Selectie</a:t>
            </a:r>
            <a:r>
              <a:rPr lang="en-US" sz="2800" dirty="0"/>
              <a:t> </a:t>
            </a:r>
            <a:r>
              <a:rPr lang="en-US" sz="2800" dirty="0" err="1"/>
              <a:t>werkt</a:t>
            </a:r>
            <a:r>
              <a:rPr lang="en-US" sz="2800" dirty="0"/>
              <a:t> </a:t>
            </a:r>
            <a:r>
              <a:rPr lang="en-US" sz="2800" dirty="0" err="1"/>
              <a:t>altijd</a:t>
            </a:r>
            <a:r>
              <a:rPr lang="en-US" sz="2800" dirty="0"/>
              <a:t>, </a:t>
            </a:r>
            <a:r>
              <a:rPr lang="en-US" sz="2800" dirty="0" err="1"/>
              <a:t>ook</a:t>
            </a:r>
            <a:r>
              <a:rPr lang="en-US" sz="2800" dirty="0"/>
              <a:t> </a:t>
            </a:r>
            <a:r>
              <a:rPr lang="en-US" sz="2800" dirty="0" err="1"/>
              <a:t>als</a:t>
            </a:r>
            <a:r>
              <a:rPr lang="en-US" sz="2800" dirty="0"/>
              <a:t> je er </a:t>
            </a:r>
            <a:r>
              <a:rPr lang="en-US" sz="2800" dirty="0" err="1"/>
              <a:t>niet</a:t>
            </a:r>
            <a:r>
              <a:rPr lang="en-US" sz="2800" dirty="0"/>
              <a:t> op </a:t>
            </a:r>
            <a:r>
              <a:rPr lang="en-US" sz="2800" dirty="0" err="1"/>
              <a:t>uit</a:t>
            </a:r>
            <a:r>
              <a:rPr lang="en-US" sz="2800" dirty="0"/>
              <a:t> bent</a:t>
            </a:r>
            <a:endParaRPr lang="nl-NL" sz="2800" dirty="0"/>
          </a:p>
          <a:p>
            <a:endParaRPr lang="nl-NL" sz="2800" dirty="0"/>
          </a:p>
        </p:txBody>
      </p:sp>
      <p:sp>
        <p:nvSpPr>
          <p:cNvPr id="8" name="TextBox 7">
            <a:extLst>
              <a:ext uri="{FF2B5EF4-FFF2-40B4-BE49-F238E27FC236}">
                <a16:creationId xmlns:a16="http://schemas.microsoft.com/office/drawing/2014/main" id="{680E8693-B8D4-467A-BBD5-35737628B38E}"/>
              </a:ext>
            </a:extLst>
          </p:cNvPr>
          <p:cNvSpPr txBox="1"/>
          <p:nvPr/>
        </p:nvSpPr>
        <p:spPr>
          <a:xfrm>
            <a:off x="2654423" y="1344686"/>
            <a:ext cx="8151719" cy="3539430"/>
          </a:xfrm>
          <a:prstGeom prst="rect">
            <a:avLst/>
          </a:prstGeom>
          <a:noFill/>
        </p:spPr>
        <p:txBody>
          <a:bodyPr wrap="none" rtlCol="0">
            <a:spAutoFit/>
          </a:bodyPr>
          <a:lstStyle/>
          <a:p>
            <a:r>
              <a:rPr lang="en-US" sz="2800" dirty="0" err="1"/>
              <a:t>Bijvoorbeeld</a:t>
            </a:r>
            <a:r>
              <a:rPr lang="en-US" sz="2800" dirty="0"/>
              <a:t>:</a:t>
            </a:r>
          </a:p>
          <a:p>
            <a:endParaRPr lang="en-US" sz="2800" dirty="0"/>
          </a:p>
          <a:p>
            <a:r>
              <a:rPr lang="en-US" sz="2800" dirty="0" err="1"/>
              <a:t>Wintersterfte</a:t>
            </a:r>
            <a:r>
              <a:rPr lang="en-US" sz="2800" dirty="0"/>
              <a:t>.</a:t>
            </a:r>
          </a:p>
          <a:p>
            <a:pPr marL="457200" indent="-457200">
              <a:buFont typeface="Arial" panose="020B0604020202020204" pitchFamily="34" charset="0"/>
              <a:buChar char="•"/>
            </a:pPr>
            <a:r>
              <a:rPr lang="en-US" sz="2800" dirty="0" err="1"/>
              <a:t>Volken</a:t>
            </a:r>
            <a:r>
              <a:rPr lang="en-US" sz="2800" dirty="0"/>
              <a:t> die </a:t>
            </a:r>
            <a:r>
              <a:rPr lang="en-US" sz="2800" dirty="0" err="1"/>
              <a:t>niet</a:t>
            </a:r>
            <a:r>
              <a:rPr lang="en-US" sz="2800" dirty="0"/>
              <a:t> </a:t>
            </a:r>
            <a:r>
              <a:rPr lang="en-US" sz="2800" dirty="0" err="1"/>
              <a:t>overleven</a:t>
            </a:r>
            <a:r>
              <a:rPr lang="en-US" sz="2800" dirty="0"/>
              <a:t> </a:t>
            </a:r>
            <a:r>
              <a:rPr lang="en-US" sz="2800" dirty="0" err="1"/>
              <a:t>leveren</a:t>
            </a:r>
            <a:r>
              <a:rPr lang="en-US" sz="2800" dirty="0"/>
              <a:t> </a:t>
            </a:r>
            <a:r>
              <a:rPr lang="en-US" sz="2800" dirty="0" err="1"/>
              <a:t>geen</a:t>
            </a:r>
            <a:r>
              <a:rPr lang="en-US" sz="2800" dirty="0"/>
              <a:t> </a:t>
            </a:r>
            <a:r>
              <a:rPr lang="en-US" sz="2800" dirty="0" err="1"/>
              <a:t>koninginnen</a:t>
            </a:r>
            <a:endParaRPr lang="en-US" sz="2800" dirty="0"/>
          </a:p>
          <a:p>
            <a:pPr marL="457200" indent="-457200">
              <a:buFont typeface="Arial" panose="020B0604020202020204" pitchFamily="34" charset="0"/>
              <a:buChar char="•"/>
            </a:pPr>
            <a:r>
              <a:rPr lang="en-US" sz="2800" dirty="0" err="1"/>
              <a:t>Volken</a:t>
            </a:r>
            <a:r>
              <a:rPr lang="en-US" sz="2800" dirty="0"/>
              <a:t> die </a:t>
            </a:r>
            <a:r>
              <a:rPr lang="en-US" sz="2800" dirty="0" err="1"/>
              <a:t>niet</a:t>
            </a:r>
            <a:r>
              <a:rPr lang="en-US" sz="2800" dirty="0"/>
              <a:t> </a:t>
            </a:r>
            <a:r>
              <a:rPr lang="en-US" sz="2800" dirty="0" err="1"/>
              <a:t>overleven</a:t>
            </a:r>
            <a:r>
              <a:rPr lang="en-US" sz="2800" dirty="0"/>
              <a:t> </a:t>
            </a:r>
            <a:r>
              <a:rPr lang="en-US" sz="2800" dirty="0" err="1"/>
              <a:t>leveren</a:t>
            </a:r>
            <a:r>
              <a:rPr lang="en-US" sz="2800" dirty="0"/>
              <a:t> </a:t>
            </a:r>
            <a:r>
              <a:rPr lang="en-US" sz="2800" dirty="0" err="1"/>
              <a:t>gaan</a:t>
            </a:r>
            <a:r>
              <a:rPr lang="en-US" sz="2800" dirty="0"/>
              <a:t> </a:t>
            </a:r>
            <a:r>
              <a:rPr lang="en-US" sz="2800" dirty="0" err="1"/>
              <a:t>darren</a:t>
            </a:r>
            <a:endParaRPr lang="en-US" sz="2800" dirty="0"/>
          </a:p>
          <a:p>
            <a:pPr marL="457200" indent="-457200">
              <a:buFont typeface="Arial" panose="020B0604020202020204" pitchFamily="34" charset="0"/>
              <a:buChar char="•"/>
            </a:pPr>
            <a:endParaRPr lang="en-US" sz="2800" dirty="0"/>
          </a:p>
          <a:p>
            <a:r>
              <a:rPr lang="en-US" sz="2800" dirty="0" err="1"/>
              <a:t>Omgevingsfactoren</a:t>
            </a:r>
            <a:r>
              <a:rPr lang="en-US" sz="2800" dirty="0"/>
              <a:t> </a:t>
            </a:r>
            <a:r>
              <a:rPr lang="en-US" sz="2800" dirty="0" err="1"/>
              <a:t>waarschijnlijk</a:t>
            </a:r>
            <a:r>
              <a:rPr lang="en-US" sz="2800" dirty="0"/>
              <a:t> van </a:t>
            </a:r>
            <a:r>
              <a:rPr lang="en-US" sz="2800" dirty="0" err="1"/>
              <a:t>groot</a:t>
            </a:r>
            <a:r>
              <a:rPr lang="en-US" sz="2800" dirty="0"/>
              <a:t> </a:t>
            </a:r>
            <a:r>
              <a:rPr lang="en-US" sz="2800" dirty="0" err="1"/>
              <a:t>belang</a:t>
            </a:r>
            <a:r>
              <a:rPr lang="en-US" sz="2800" dirty="0"/>
              <a:t>:</a:t>
            </a:r>
          </a:p>
          <a:p>
            <a:r>
              <a:rPr lang="en-US" sz="2800" dirty="0" err="1"/>
              <a:t>Weinig</a:t>
            </a:r>
            <a:r>
              <a:rPr lang="en-US" sz="2800" dirty="0"/>
              <a:t> effect van </a:t>
            </a:r>
            <a:r>
              <a:rPr lang="en-US" sz="2800" dirty="0" err="1"/>
              <a:t>ongewilde</a:t>
            </a:r>
            <a:r>
              <a:rPr lang="en-US" sz="2800" dirty="0"/>
              <a:t> </a:t>
            </a:r>
            <a:r>
              <a:rPr lang="en-US" sz="2800" dirty="0" err="1"/>
              <a:t>selectie</a:t>
            </a:r>
            <a:r>
              <a:rPr lang="en-US" sz="2800" dirty="0"/>
              <a:t>, maar </a:t>
            </a:r>
            <a:r>
              <a:rPr lang="en-US" sz="2800" dirty="0" err="1"/>
              <a:t>toch</a:t>
            </a:r>
            <a:r>
              <a:rPr lang="en-US" sz="2800" dirty="0"/>
              <a:t>....</a:t>
            </a:r>
            <a:endParaRPr lang="nl-NL" sz="2800" dirty="0"/>
          </a:p>
        </p:txBody>
      </p:sp>
    </p:spTree>
    <p:extLst>
      <p:ext uri="{BB962C8B-B14F-4D97-AF65-F5344CB8AC3E}">
        <p14:creationId xmlns:p14="http://schemas.microsoft.com/office/powerpoint/2010/main" val="3114065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329394F-D50D-496B-B4BD-BE51C301FF85}"/>
              </a:ext>
            </a:extLst>
          </p:cNvPr>
          <p:cNvCxnSpPr/>
          <p:nvPr/>
        </p:nvCxnSpPr>
        <p:spPr>
          <a:xfrm>
            <a:off x="0" y="962489"/>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AD8FC32-35E8-4F0E-93EF-3DE513B3BBD5}"/>
              </a:ext>
            </a:extLst>
          </p:cNvPr>
          <p:cNvSpPr txBox="1"/>
          <p:nvPr/>
        </p:nvSpPr>
        <p:spPr>
          <a:xfrm>
            <a:off x="1154097" y="213065"/>
            <a:ext cx="10501465" cy="954107"/>
          </a:xfrm>
          <a:prstGeom prst="rect">
            <a:avLst/>
          </a:prstGeom>
          <a:noFill/>
        </p:spPr>
        <p:txBody>
          <a:bodyPr wrap="none" rtlCol="0">
            <a:spAutoFit/>
          </a:bodyPr>
          <a:lstStyle/>
          <a:p>
            <a:r>
              <a:rPr lang="en-US" sz="2800" dirty="0" err="1"/>
              <a:t>Waarheid</a:t>
            </a:r>
            <a:r>
              <a:rPr lang="en-US" sz="2800" dirty="0"/>
              <a:t> </a:t>
            </a:r>
            <a:r>
              <a:rPr lang="en-US" sz="2800" dirty="0" err="1"/>
              <a:t>nummer</a:t>
            </a:r>
            <a:r>
              <a:rPr lang="en-US" sz="2800" dirty="0"/>
              <a:t> 2: </a:t>
            </a:r>
            <a:r>
              <a:rPr lang="en-US" sz="2800" dirty="0" err="1"/>
              <a:t>Selectie</a:t>
            </a:r>
            <a:r>
              <a:rPr lang="en-US" sz="2800" dirty="0"/>
              <a:t> </a:t>
            </a:r>
            <a:r>
              <a:rPr lang="en-US" sz="2800" dirty="0" err="1"/>
              <a:t>werkt</a:t>
            </a:r>
            <a:r>
              <a:rPr lang="en-US" sz="2800" dirty="0"/>
              <a:t> </a:t>
            </a:r>
            <a:r>
              <a:rPr lang="en-US" sz="2800" dirty="0" err="1"/>
              <a:t>altijd</a:t>
            </a:r>
            <a:r>
              <a:rPr lang="en-US" sz="2800" dirty="0"/>
              <a:t>, </a:t>
            </a:r>
            <a:r>
              <a:rPr lang="en-US" sz="2800" dirty="0" err="1"/>
              <a:t>ook</a:t>
            </a:r>
            <a:r>
              <a:rPr lang="en-US" sz="2800" dirty="0"/>
              <a:t> </a:t>
            </a:r>
            <a:r>
              <a:rPr lang="en-US" sz="2800" dirty="0" err="1"/>
              <a:t>als</a:t>
            </a:r>
            <a:r>
              <a:rPr lang="en-US" sz="2800" dirty="0"/>
              <a:t> je er </a:t>
            </a:r>
            <a:r>
              <a:rPr lang="en-US" sz="2800" dirty="0" err="1"/>
              <a:t>niet</a:t>
            </a:r>
            <a:r>
              <a:rPr lang="en-US" sz="2800" dirty="0"/>
              <a:t> op </a:t>
            </a:r>
            <a:r>
              <a:rPr lang="en-US" sz="2800" dirty="0" err="1"/>
              <a:t>uit</a:t>
            </a:r>
            <a:r>
              <a:rPr lang="en-US" sz="2800" dirty="0"/>
              <a:t> bent</a:t>
            </a:r>
            <a:endParaRPr lang="nl-NL" sz="2800" dirty="0"/>
          </a:p>
          <a:p>
            <a:endParaRPr lang="nl-NL" sz="2800" dirty="0"/>
          </a:p>
        </p:txBody>
      </p:sp>
      <p:sp>
        <p:nvSpPr>
          <p:cNvPr id="8" name="TextBox 7">
            <a:extLst>
              <a:ext uri="{FF2B5EF4-FFF2-40B4-BE49-F238E27FC236}">
                <a16:creationId xmlns:a16="http://schemas.microsoft.com/office/drawing/2014/main" id="{680E8693-B8D4-467A-BBD5-35737628B38E}"/>
              </a:ext>
            </a:extLst>
          </p:cNvPr>
          <p:cNvSpPr txBox="1"/>
          <p:nvPr/>
        </p:nvSpPr>
        <p:spPr>
          <a:xfrm>
            <a:off x="2654423" y="1576173"/>
            <a:ext cx="8137549" cy="3108543"/>
          </a:xfrm>
          <a:prstGeom prst="rect">
            <a:avLst/>
          </a:prstGeom>
          <a:noFill/>
        </p:spPr>
        <p:txBody>
          <a:bodyPr wrap="none" rtlCol="0">
            <a:spAutoFit/>
          </a:bodyPr>
          <a:lstStyle/>
          <a:p>
            <a:r>
              <a:rPr lang="en-US" sz="2800" dirty="0" err="1"/>
              <a:t>Bijvoorbeeld</a:t>
            </a:r>
            <a:r>
              <a:rPr lang="en-US" sz="2800" dirty="0"/>
              <a:t>:</a:t>
            </a:r>
          </a:p>
          <a:p>
            <a:endParaRPr lang="en-US" sz="2800" dirty="0"/>
          </a:p>
          <a:p>
            <a:r>
              <a:rPr lang="en-US" sz="2800" dirty="0" err="1"/>
              <a:t>Resistentie</a:t>
            </a:r>
            <a:r>
              <a:rPr lang="en-US" sz="2800" dirty="0"/>
              <a:t> </a:t>
            </a:r>
            <a:r>
              <a:rPr lang="en-US" sz="2800" dirty="0" err="1"/>
              <a:t>tegen</a:t>
            </a:r>
            <a:r>
              <a:rPr lang="en-US" sz="2800" dirty="0"/>
              <a:t> varroa.</a:t>
            </a:r>
          </a:p>
          <a:p>
            <a:pPr marL="457200" indent="-457200">
              <a:buFont typeface="Arial" panose="020B0604020202020204" pitchFamily="34" charset="0"/>
              <a:buChar char="•"/>
            </a:pPr>
            <a:r>
              <a:rPr lang="en-US" sz="2800" dirty="0"/>
              <a:t>Varroa is </a:t>
            </a:r>
            <a:r>
              <a:rPr lang="en-US" sz="2800" dirty="0" err="1"/>
              <a:t>een</a:t>
            </a:r>
            <a:r>
              <a:rPr lang="en-US" sz="2800" dirty="0"/>
              <a:t> </a:t>
            </a:r>
            <a:r>
              <a:rPr lang="en-US" sz="2800" dirty="0" err="1"/>
              <a:t>belangrijke</a:t>
            </a:r>
            <a:r>
              <a:rPr lang="en-US" sz="2800" dirty="0"/>
              <a:t> factor </a:t>
            </a:r>
            <a:r>
              <a:rPr lang="en-US" sz="2800" dirty="0" err="1"/>
              <a:t>bij</a:t>
            </a:r>
            <a:r>
              <a:rPr lang="en-US" sz="2800" dirty="0"/>
              <a:t> </a:t>
            </a:r>
            <a:r>
              <a:rPr lang="en-US" sz="2800" dirty="0" err="1"/>
              <a:t>wintersterfte</a:t>
            </a:r>
            <a:r>
              <a:rPr lang="en-US" sz="2800" dirty="0"/>
              <a:t>.</a:t>
            </a:r>
          </a:p>
          <a:p>
            <a:pPr marL="457200" indent="-457200">
              <a:buFont typeface="Arial" panose="020B0604020202020204" pitchFamily="34" charset="0"/>
              <a:buChar char="•"/>
            </a:pPr>
            <a:r>
              <a:rPr lang="en-US" sz="2800" dirty="0" err="1"/>
              <a:t>Omgevingsfactoren</a:t>
            </a:r>
            <a:r>
              <a:rPr lang="en-US" sz="2800" dirty="0"/>
              <a:t> </a:t>
            </a:r>
            <a:r>
              <a:rPr lang="en-US" sz="2800" dirty="0" err="1"/>
              <a:t>waarschijnlijk</a:t>
            </a:r>
            <a:r>
              <a:rPr lang="en-US" sz="2800" dirty="0"/>
              <a:t> van </a:t>
            </a:r>
            <a:r>
              <a:rPr lang="en-US" sz="2800" dirty="0" err="1"/>
              <a:t>groot</a:t>
            </a:r>
            <a:r>
              <a:rPr lang="en-US" sz="2800" dirty="0"/>
              <a:t> </a:t>
            </a:r>
            <a:r>
              <a:rPr lang="en-US" sz="2800" dirty="0" err="1"/>
              <a:t>belang</a:t>
            </a:r>
            <a:r>
              <a:rPr lang="en-US" sz="2800" dirty="0"/>
              <a:t>.</a:t>
            </a:r>
          </a:p>
          <a:p>
            <a:pPr marL="457200" indent="-457200">
              <a:buFont typeface="Arial" panose="020B0604020202020204" pitchFamily="34" charset="0"/>
              <a:buChar char="•"/>
            </a:pPr>
            <a:endParaRPr lang="en-US" sz="2800" dirty="0"/>
          </a:p>
          <a:p>
            <a:r>
              <a:rPr lang="en-US" sz="2800" dirty="0" err="1"/>
              <a:t>Weinig</a:t>
            </a:r>
            <a:r>
              <a:rPr lang="en-US" sz="2800" dirty="0"/>
              <a:t> effect van </a:t>
            </a:r>
            <a:r>
              <a:rPr lang="en-US" sz="2800" dirty="0" err="1"/>
              <a:t>ongewilde</a:t>
            </a:r>
            <a:r>
              <a:rPr lang="en-US" sz="2800" dirty="0"/>
              <a:t> </a:t>
            </a:r>
            <a:r>
              <a:rPr lang="en-US" sz="2800" dirty="0" err="1"/>
              <a:t>selectie</a:t>
            </a:r>
            <a:r>
              <a:rPr lang="en-US" sz="2800" dirty="0"/>
              <a:t>, maar </a:t>
            </a:r>
            <a:r>
              <a:rPr lang="en-US" sz="2800" dirty="0" err="1"/>
              <a:t>toch</a:t>
            </a:r>
            <a:r>
              <a:rPr lang="en-US" sz="2800" dirty="0"/>
              <a:t>......</a:t>
            </a:r>
            <a:endParaRPr lang="nl-NL" sz="2800" dirty="0"/>
          </a:p>
        </p:txBody>
      </p:sp>
    </p:spTree>
    <p:extLst>
      <p:ext uri="{BB962C8B-B14F-4D97-AF65-F5344CB8AC3E}">
        <p14:creationId xmlns:p14="http://schemas.microsoft.com/office/powerpoint/2010/main" val="36757830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329394F-D50D-496B-B4BD-BE51C301FF85}"/>
              </a:ext>
            </a:extLst>
          </p:cNvPr>
          <p:cNvCxnSpPr/>
          <p:nvPr/>
        </p:nvCxnSpPr>
        <p:spPr>
          <a:xfrm>
            <a:off x="0" y="962489"/>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AD8FC32-35E8-4F0E-93EF-3DE513B3BBD5}"/>
              </a:ext>
            </a:extLst>
          </p:cNvPr>
          <p:cNvSpPr txBox="1"/>
          <p:nvPr/>
        </p:nvSpPr>
        <p:spPr>
          <a:xfrm>
            <a:off x="1154097" y="213065"/>
            <a:ext cx="10501465" cy="954107"/>
          </a:xfrm>
          <a:prstGeom prst="rect">
            <a:avLst/>
          </a:prstGeom>
          <a:noFill/>
        </p:spPr>
        <p:txBody>
          <a:bodyPr wrap="none" rtlCol="0">
            <a:spAutoFit/>
          </a:bodyPr>
          <a:lstStyle/>
          <a:p>
            <a:r>
              <a:rPr lang="en-US" sz="2800" dirty="0" err="1"/>
              <a:t>Waarheid</a:t>
            </a:r>
            <a:r>
              <a:rPr lang="en-US" sz="2800" dirty="0"/>
              <a:t> </a:t>
            </a:r>
            <a:r>
              <a:rPr lang="en-US" sz="2800" dirty="0" err="1"/>
              <a:t>nummer</a:t>
            </a:r>
            <a:r>
              <a:rPr lang="en-US" sz="2800" dirty="0"/>
              <a:t> 2: </a:t>
            </a:r>
            <a:r>
              <a:rPr lang="en-US" sz="2800" dirty="0" err="1"/>
              <a:t>Selectie</a:t>
            </a:r>
            <a:r>
              <a:rPr lang="en-US" sz="2800" dirty="0"/>
              <a:t> </a:t>
            </a:r>
            <a:r>
              <a:rPr lang="en-US" sz="2800" dirty="0" err="1"/>
              <a:t>werkt</a:t>
            </a:r>
            <a:r>
              <a:rPr lang="en-US" sz="2800" dirty="0"/>
              <a:t> </a:t>
            </a:r>
            <a:r>
              <a:rPr lang="en-US" sz="2800" dirty="0" err="1"/>
              <a:t>altijd</a:t>
            </a:r>
            <a:r>
              <a:rPr lang="en-US" sz="2800" dirty="0"/>
              <a:t>, </a:t>
            </a:r>
            <a:r>
              <a:rPr lang="en-US" sz="2800" dirty="0" err="1"/>
              <a:t>ook</a:t>
            </a:r>
            <a:r>
              <a:rPr lang="en-US" sz="2800" dirty="0"/>
              <a:t> </a:t>
            </a:r>
            <a:r>
              <a:rPr lang="en-US" sz="2800" dirty="0" err="1"/>
              <a:t>als</a:t>
            </a:r>
            <a:r>
              <a:rPr lang="en-US" sz="2800" dirty="0"/>
              <a:t> je er </a:t>
            </a:r>
            <a:r>
              <a:rPr lang="en-US" sz="2800" dirty="0" err="1"/>
              <a:t>niet</a:t>
            </a:r>
            <a:r>
              <a:rPr lang="en-US" sz="2800" dirty="0"/>
              <a:t> op </a:t>
            </a:r>
            <a:r>
              <a:rPr lang="en-US" sz="2800" dirty="0" err="1"/>
              <a:t>uit</a:t>
            </a:r>
            <a:r>
              <a:rPr lang="en-US" sz="2800" dirty="0"/>
              <a:t> bent</a:t>
            </a:r>
            <a:endParaRPr lang="nl-NL" sz="2800" dirty="0"/>
          </a:p>
          <a:p>
            <a:endParaRPr lang="nl-NL" sz="2800" dirty="0"/>
          </a:p>
        </p:txBody>
      </p:sp>
      <p:pic>
        <p:nvPicPr>
          <p:cNvPr id="1026" name="Picture 2" descr="Wintersterfte honingbijen Nederland 2005-2022">
            <a:extLst>
              <a:ext uri="{FF2B5EF4-FFF2-40B4-BE49-F238E27FC236}">
                <a16:creationId xmlns:a16="http://schemas.microsoft.com/office/drawing/2014/main" id="{98C465F5-C584-4793-AA5E-85C8FA66E1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8702" y="1165696"/>
            <a:ext cx="7889497" cy="42744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2F6B17C-886E-4993-B411-F1F64DEFD3AC}"/>
              </a:ext>
            </a:extLst>
          </p:cNvPr>
          <p:cNvSpPr txBox="1"/>
          <p:nvPr/>
        </p:nvSpPr>
        <p:spPr>
          <a:xfrm>
            <a:off x="1402672" y="5699464"/>
            <a:ext cx="8244693" cy="646331"/>
          </a:xfrm>
          <a:prstGeom prst="rect">
            <a:avLst/>
          </a:prstGeom>
          <a:noFill/>
        </p:spPr>
        <p:txBody>
          <a:bodyPr wrap="none" rtlCol="0">
            <a:spAutoFit/>
          </a:bodyPr>
          <a:lstStyle/>
          <a:p>
            <a:r>
              <a:rPr lang="en-US" dirty="0" err="1"/>
              <a:t>Wintersterfte</a:t>
            </a:r>
            <a:r>
              <a:rPr lang="en-US" dirty="0"/>
              <a:t>. </a:t>
            </a:r>
            <a:r>
              <a:rPr lang="en-US" dirty="0" err="1"/>
              <a:t>Grafiek</a:t>
            </a:r>
            <a:r>
              <a:rPr lang="en-US" dirty="0"/>
              <a:t> website WUR, </a:t>
            </a:r>
            <a:r>
              <a:rPr lang="en-US" dirty="0" err="1"/>
              <a:t>november</a:t>
            </a:r>
            <a:r>
              <a:rPr lang="en-US" dirty="0"/>
              <a:t> 2022.</a:t>
            </a:r>
          </a:p>
          <a:p>
            <a:r>
              <a:rPr lang="en-US" dirty="0"/>
              <a:t>(Rom</a:t>
            </a:r>
            <a:r>
              <a:rPr lang="en-GB" dirty="0" err="1"/>
              <a:t>ée</a:t>
            </a:r>
            <a:r>
              <a:rPr lang="en-GB" dirty="0"/>
              <a:t> van der Zee, Lennard Pisa, </a:t>
            </a:r>
            <a:r>
              <a:rPr lang="en-GB" dirty="0" err="1"/>
              <a:t>Sjef</a:t>
            </a:r>
            <a:r>
              <a:rPr lang="en-GB" dirty="0"/>
              <a:t> van der Steen, Bram Cornelissen, Jolanda Tom)</a:t>
            </a:r>
            <a:endParaRPr lang="nl-NL" dirty="0"/>
          </a:p>
        </p:txBody>
      </p:sp>
      <p:cxnSp>
        <p:nvCxnSpPr>
          <p:cNvPr id="7" name="Straight Arrow Connector 6">
            <a:extLst>
              <a:ext uri="{FF2B5EF4-FFF2-40B4-BE49-F238E27FC236}">
                <a16:creationId xmlns:a16="http://schemas.microsoft.com/office/drawing/2014/main" id="{A90BB768-2727-46D2-91B3-40B92D86E569}"/>
              </a:ext>
            </a:extLst>
          </p:cNvPr>
          <p:cNvCxnSpPr>
            <a:cxnSpLocks/>
          </p:cNvCxnSpPr>
          <p:nvPr/>
        </p:nvCxnSpPr>
        <p:spPr>
          <a:xfrm flipH="1">
            <a:off x="6210300" y="1790700"/>
            <a:ext cx="3571875" cy="1266825"/>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69F2112-A6E0-469A-BCE2-A778F3A269F1}"/>
              </a:ext>
            </a:extLst>
          </p:cNvPr>
          <p:cNvSpPr txBox="1"/>
          <p:nvPr/>
        </p:nvSpPr>
        <p:spPr>
          <a:xfrm>
            <a:off x="9782175" y="1404379"/>
            <a:ext cx="2133600" cy="954107"/>
          </a:xfrm>
          <a:prstGeom prst="rect">
            <a:avLst/>
          </a:prstGeom>
          <a:noFill/>
          <a:ln>
            <a:solidFill>
              <a:srgbClr val="002060"/>
            </a:solidFill>
          </a:ln>
        </p:spPr>
        <p:txBody>
          <a:bodyPr wrap="square" rtlCol="0">
            <a:spAutoFit/>
          </a:bodyPr>
          <a:lstStyle/>
          <a:p>
            <a:r>
              <a:rPr lang="en-GB" sz="2800" dirty="0"/>
              <a:t>5-jarig</a:t>
            </a:r>
          </a:p>
          <a:p>
            <a:r>
              <a:rPr lang="en-GB" sz="2800" dirty="0" err="1"/>
              <a:t>gemiddelde</a:t>
            </a:r>
            <a:endParaRPr lang="nl-NL" sz="2800" dirty="0"/>
          </a:p>
        </p:txBody>
      </p:sp>
    </p:spTree>
    <p:extLst>
      <p:ext uri="{BB962C8B-B14F-4D97-AF65-F5344CB8AC3E}">
        <p14:creationId xmlns:p14="http://schemas.microsoft.com/office/powerpoint/2010/main" val="30578857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329394F-D50D-496B-B4BD-BE51C301FF85}"/>
              </a:ext>
            </a:extLst>
          </p:cNvPr>
          <p:cNvCxnSpPr/>
          <p:nvPr/>
        </p:nvCxnSpPr>
        <p:spPr>
          <a:xfrm>
            <a:off x="0" y="962489"/>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AD8FC32-35E8-4F0E-93EF-3DE513B3BBD5}"/>
              </a:ext>
            </a:extLst>
          </p:cNvPr>
          <p:cNvSpPr txBox="1"/>
          <p:nvPr/>
        </p:nvSpPr>
        <p:spPr>
          <a:xfrm>
            <a:off x="1154097" y="213065"/>
            <a:ext cx="10501465" cy="954107"/>
          </a:xfrm>
          <a:prstGeom prst="rect">
            <a:avLst/>
          </a:prstGeom>
          <a:noFill/>
        </p:spPr>
        <p:txBody>
          <a:bodyPr wrap="none" rtlCol="0">
            <a:spAutoFit/>
          </a:bodyPr>
          <a:lstStyle/>
          <a:p>
            <a:r>
              <a:rPr lang="en-US" sz="2800" dirty="0" err="1"/>
              <a:t>Waarheid</a:t>
            </a:r>
            <a:r>
              <a:rPr lang="en-US" sz="2800" dirty="0"/>
              <a:t> </a:t>
            </a:r>
            <a:r>
              <a:rPr lang="en-US" sz="2800" dirty="0" err="1"/>
              <a:t>nummer</a:t>
            </a:r>
            <a:r>
              <a:rPr lang="en-US" sz="2800" dirty="0"/>
              <a:t> 2: </a:t>
            </a:r>
            <a:r>
              <a:rPr lang="en-US" sz="2800" dirty="0" err="1"/>
              <a:t>Selectie</a:t>
            </a:r>
            <a:r>
              <a:rPr lang="en-US" sz="2800" dirty="0"/>
              <a:t> </a:t>
            </a:r>
            <a:r>
              <a:rPr lang="en-US" sz="2800" dirty="0" err="1"/>
              <a:t>werkt</a:t>
            </a:r>
            <a:r>
              <a:rPr lang="en-US" sz="2800" dirty="0"/>
              <a:t> </a:t>
            </a:r>
            <a:r>
              <a:rPr lang="en-US" sz="2800" dirty="0" err="1"/>
              <a:t>altijd</a:t>
            </a:r>
            <a:r>
              <a:rPr lang="en-US" sz="2800" dirty="0"/>
              <a:t>, </a:t>
            </a:r>
            <a:r>
              <a:rPr lang="en-US" sz="2800" dirty="0" err="1"/>
              <a:t>ook</a:t>
            </a:r>
            <a:r>
              <a:rPr lang="en-US" sz="2800" dirty="0"/>
              <a:t> </a:t>
            </a:r>
            <a:r>
              <a:rPr lang="en-US" sz="2800" dirty="0" err="1"/>
              <a:t>als</a:t>
            </a:r>
            <a:r>
              <a:rPr lang="en-US" sz="2800" dirty="0"/>
              <a:t> je er </a:t>
            </a:r>
            <a:r>
              <a:rPr lang="en-US" sz="2800" dirty="0" err="1"/>
              <a:t>niet</a:t>
            </a:r>
            <a:r>
              <a:rPr lang="en-US" sz="2800" dirty="0"/>
              <a:t> op </a:t>
            </a:r>
            <a:r>
              <a:rPr lang="en-US" sz="2800" dirty="0" err="1"/>
              <a:t>uit</a:t>
            </a:r>
            <a:r>
              <a:rPr lang="en-US" sz="2800" dirty="0"/>
              <a:t> bent</a:t>
            </a:r>
            <a:endParaRPr lang="nl-NL" sz="2800" dirty="0"/>
          </a:p>
          <a:p>
            <a:endParaRPr lang="nl-NL" sz="2800" dirty="0"/>
          </a:p>
        </p:txBody>
      </p:sp>
      <p:pic>
        <p:nvPicPr>
          <p:cNvPr id="1026" name="Picture 2" descr="Wintersterfte honingbijen Nederland 2005-2022">
            <a:extLst>
              <a:ext uri="{FF2B5EF4-FFF2-40B4-BE49-F238E27FC236}">
                <a16:creationId xmlns:a16="http://schemas.microsoft.com/office/drawing/2014/main" id="{98C465F5-C584-4793-AA5E-85C8FA66E1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8702" y="1165696"/>
            <a:ext cx="7889497" cy="42744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2F6B17C-886E-4993-B411-F1F64DEFD3AC}"/>
              </a:ext>
            </a:extLst>
          </p:cNvPr>
          <p:cNvSpPr txBox="1"/>
          <p:nvPr/>
        </p:nvSpPr>
        <p:spPr>
          <a:xfrm>
            <a:off x="1402672" y="5699464"/>
            <a:ext cx="8244693" cy="646331"/>
          </a:xfrm>
          <a:prstGeom prst="rect">
            <a:avLst/>
          </a:prstGeom>
          <a:noFill/>
        </p:spPr>
        <p:txBody>
          <a:bodyPr wrap="none" rtlCol="0">
            <a:spAutoFit/>
          </a:bodyPr>
          <a:lstStyle/>
          <a:p>
            <a:r>
              <a:rPr lang="en-US" dirty="0" err="1"/>
              <a:t>Wintersterfte</a:t>
            </a:r>
            <a:r>
              <a:rPr lang="en-US" dirty="0"/>
              <a:t>. </a:t>
            </a:r>
            <a:r>
              <a:rPr lang="en-US" dirty="0" err="1"/>
              <a:t>Grafiek</a:t>
            </a:r>
            <a:r>
              <a:rPr lang="en-US" dirty="0"/>
              <a:t> website WUR, </a:t>
            </a:r>
            <a:r>
              <a:rPr lang="en-US" dirty="0" err="1"/>
              <a:t>november</a:t>
            </a:r>
            <a:r>
              <a:rPr lang="en-US" dirty="0"/>
              <a:t> 2022.</a:t>
            </a:r>
          </a:p>
          <a:p>
            <a:r>
              <a:rPr lang="en-US" dirty="0"/>
              <a:t>(Rom</a:t>
            </a:r>
            <a:r>
              <a:rPr lang="en-GB" dirty="0" err="1"/>
              <a:t>ée</a:t>
            </a:r>
            <a:r>
              <a:rPr lang="en-GB" dirty="0"/>
              <a:t> van der Zee, Lennard Pisa, </a:t>
            </a:r>
            <a:r>
              <a:rPr lang="en-GB" dirty="0" err="1"/>
              <a:t>Sjef</a:t>
            </a:r>
            <a:r>
              <a:rPr lang="en-GB" dirty="0"/>
              <a:t> van der Steen, Bram Cornelissen, Jolanda Tom)</a:t>
            </a:r>
            <a:endParaRPr lang="nl-NL" dirty="0"/>
          </a:p>
        </p:txBody>
      </p:sp>
      <p:pic>
        <p:nvPicPr>
          <p:cNvPr id="4" name="Picture 3">
            <a:extLst>
              <a:ext uri="{FF2B5EF4-FFF2-40B4-BE49-F238E27FC236}">
                <a16:creationId xmlns:a16="http://schemas.microsoft.com/office/drawing/2014/main" id="{651ED162-0748-429B-A83D-34DA4979516F}"/>
              </a:ext>
            </a:extLst>
          </p:cNvPr>
          <p:cNvPicPr>
            <a:picLocks noChangeAspect="1"/>
          </p:cNvPicPr>
          <p:nvPr/>
        </p:nvPicPr>
        <p:blipFill>
          <a:blip r:embed="rId4"/>
          <a:stretch>
            <a:fillRect/>
          </a:stretch>
        </p:blipFill>
        <p:spPr>
          <a:xfrm>
            <a:off x="3914372" y="2222354"/>
            <a:ext cx="5772956" cy="3477110"/>
          </a:xfrm>
          <a:prstGeom prst="rect">
            <a:avLst/>
          </a:prstGeom>
        </p:spPr>
      </p:pic>
      <p:sp>
        <p:nvSpPr>
          <p:cNvPr id="9" name="TextBox 8">
            <a:extLst>
              <a:ext uri="{FF2B5EF4-FFF2-40B4-BE49-F238E27FC236}">
                <a16:creationId xmlns:a16="http://schemas.microsoft.com/office/drawing/2014/main" id="{7976B8E9-99C1-4708-A9AE-3B90C49AF79B}"/>
              </a:ext>
            </a:extLst>
          </p:cNvPr>
          <p:cNvSpPr txBox="1"/>
          <p:nvPr/>
        </p:nvSpPr>
        <p:spPr>
          <a:xfrm>
            <a:off x="9687328" y="3520893"/>
            <a:ext cx="1830157" cy="1384995"/>
          </a:xfrm>
          <a:prstGeom prst="rect">
            <a:avLst/>
          </a:prstGeom>
          <a:noFill/>
        </p:spPr>
        <p:txBody>
          <a:bodyPr wrap="square" rtlCol="0">
            <a:spAutoFit/>
          </a:bodyPr>
          <a:lstStyle/>
          <a:p>
            <a:r>
              <a:rPr lang="en-GB" sz="2800" dirty="0" err="1"/>
              <a:t>Afname</a:t>
            </a:r>
            <a:r>
              <a:rPr lang="en-GB" sz="2800" dirty="0"/>
              <a:t>:</a:t>
            </a:r>
          </a:p>
          <a:p>
            <a:r>
              <a:rPr lang="en-GB" sz="2800" dirty="0"/>
              <a:t>0,7% </a:t>
            </a:r>
          </a:p>
          <a:p>
            <a:r>
              <a:rPr lang="en-GB" sz="2800" dirty="0"/>
              <a:t>per </a:t>
            </a:r>
            <a:r>
              <a:rPr lang="en-GB" sz="2800" dirty="0" err="1"/>
              <a:t>jaar</a:t>
            </a:r>
            <a:endParaRPr lang="nl-NL" sz="2800" dirty="0"/>
          </a:p>
        </p:txBody>
      </p:sp>
    </p:spTree>
    <p:extLst>
      <p:ext uri="{BB962C8B-B14F-4D97-AF65-F5344CB8AC3E}">
        <p14:creationId xmlns:p14="http://schemas.microsoft.com/office/powerpoint/2010/main" val="3678552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329394F-D50D-496B-B4BD-BE51C301FF85}"/>
              </a:ext>
            </a:extLst>
          </p:cNvPr>
          <p:cNvCxnSpPr/>
          <p:nvPr/>
        </p:nvCxnSpPr>
        <p:spPr>
          <a:xfrm>
            <a:off x="0" y="962489"/>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AD8FC32-35E8-4F0E-93EF-3DE513B3BBD5}"/>
              </a:ext>
            </a:extLst>
          </p:cNvPr>
          <p:cNvSpPr txBox="1"/>
          <p:nvPr/>
        </p:nvSpPr>
        <p:spPr>
          <a:xfrm>
            <a:off x="1154097" y="213065"/>
            <a:ext cx="10501465" cy="954107"/>
          </a:xfrm>
          <a:prstGeom prst="rect">
            <a:avLst/>
          </a:prstGeom>
          <a:noFill/>
        </p:spPr>
        <p:txBody>
          <a:bodyPr wrap="none" rtlCol="0">
            <a:spAutoFit/>
          </a:bodyPr>
          <a:lstStyle/>
          <a:p>
            <a:r>
              <a:rPr lang="en-US" sz="2800" dirty="0" err="1"/>
              <a:t>Waarheid</a:t>
            </a:r>
            <a:r>
              <a:rPr lang="en-US" sz="2800" dirty="0"/>
              <a:t> </a:t>
            </a:r>
            <a:r>
              <a:rPr lang="en-US" sz="2800" dirty="0" err="1"/>
              <a:t>nummer</a:t>
            </a:r>
            <a:r>
              <a:rPr lang="en-US" sz="2800" dirty="0"/>
              <a:t> 2: </a:t>
            </a:r>
            <a:r>
              <a:rPr lang="en-US" sz="2800" dirty="0" err="1"/>
              <a:t>Selectie</a:t>
            </a:r>
            <a:r>
              <a:rPr lang="en-US" sz="2800" dirty="0"/>
              <a:t> </a:t>
            </a:r>
            <a:r>
              <a:rPr lang="en-US" sz="2800" dirty="0" err="1"/>
              <a:t>werkt</a:t>
            </a:r>
            <a:r>
              <a:rPr lang="en-US" sz="2800" dirty="0"/>
              <a:t> </a:t>
            </a:r>
            <a:r>
              <a:rPr lang="en-US" sz="2800" dirty="0" err="1"/>
              <a:t>altijd</a:t>
            </a:r>
            <a:r>
              <a:rPr lang="en-US" sz="2800" dirty="0"/>
              <a:t>, </a:t>
            </a:r>
            <a:r>
              <a:rPr lang="en-US" sz="2800" dirty="0" err="1"/>
              <a:t>ook</a:t>
            </a:r>
            <a:r>
              <a:rPr lang="en-US" sz="2800" dirty="0"/>
              <a:t> </a:t>
            </a:r>
            <a:r>
              <a:rPr lang="en-US" sz="2800" dirty="0" err="1"/>
              <a:t>als</a:t>
            </a:r>
            <a:r>
              <a:rPr lang="en-US" sz="2800" dirty="0"/>
              <a:t> je er </a:t>
            </a:r>
            <a:r>
              <a:rPr lang="en-US" sz="2800" dirty="0" err="1"/>
              <a:t>niet</a:t>
            </a:r>
            <a:r>
              <a:rPr lang="en-US" sz="2800" dirty="0"/>
              <a:t> op </a:t>
            </a:r>
            <a:r>
              <a:rPr lang="en-US" sz="2800" dirty="0" err="1"/>
              <a:t>uit</a:t>
            </a:r>
            <a:r>
              <a:rPr lang="en-US" sz="2800" dirty="0"/>
              <a:t> bent</a:t>
            </a:r>
            <a:endParaRPr lang="nl-NL" sz="2800" dirty="0"/>
          </a:p>
          <a:p>
            <a:endParaRPr lang="nl-NL" sz="2800" dirty="0"/>
          </a:p>
        </p:txBody>
      </p:sp>
      <p:pic>
        <p:nvPicPr>
          <p:cNvPr id="1026" name="Picture 2" descr="Wintersterfte honingbijen Nederland 2005-2022">
            <a:extLst>
              <a:ext uri="{FF2B5EF4-FFF2-40B4-BE49-F238E27FC236}">
                <a16:creationId xmlns:a16="http://schemas.microsoft.com/office/drawing/2014/main" id="{98C465F5-C584-4793-AA5E-85C8FA66E1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8702" y="1165696"/>
            <a:ext cx="7889497" cy="42744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2F6B17C-886E-4993-B411-F1F64DEFD3AC}"/>
              </a:ext>
            </a:extLst>
          </p:cNvPr>
          <p:cNvSpPr txBox="1"/>
          <p:nvPr/>
        </p:nvSpPr>
        <p:spPr>
          <a:xfrm>
            <a:off x="1402672" y="5699464"/>
            <a:ext cx="10470174" cy="369332"/>
          </a:xfrm>
          <a:prstGeom prst="rect">
            <a:avLst/>
          </a:prstGeom>
          <a:noFill/>
        </p:spPr>
        <p:txBody>
          <a:bodyPr wrap="none" rtlCol="0">
            <a:spAutoFit/>
          </a:bodyPr>
          <a:lstStyle/>
          <a:p>
            <a:r>
              <a:rPr lang="en-US" dirty="0"/>
              <a:t>Extra </a:t>
            </a:r>
            <a:r>
              <a:rPr lang="en-US" dirty="0" err="1"/>
              <a:t>punten</a:t>
            </a:r>
            <a:r>
              <a:rPr lang="en-US" dirty="0"/>
              <a:t> 2002, 2003 en 2004, </a:t>
            </a:r>
            <a:r>
              <a:rPr lang="en-US" dirty="0" err="1"/>
              <a:t>lezing</a:t>
            </a:r>
            <a:r>
              <a:rPr lang="en-US" dirty="0"/>
              <a:t> Bram Cornelissen 27-9-2013, </a:t>
            </a:r>
            <a:r>
              <a:rPr lang="en-US" dirty="0" err="1"/>
              <a:t>Vereniging</a:t>
            </a:r>
            <a:r>
              <a:rPr lang="en-US" dirty="0"/>
              <a:t> </a:t>
            </a:r>
            <a:r>
              <a:rPr lang="en-US" dirty="0" err="1"/>
              <a:t>voor</a:t>
            </a:r>
            <a:r>
              <a:rPr lang="en-US" dirty="0"/>
              <a:t> </a:t>
            </a:r>
            <a:r>
              <a:rPr lang="en-US" dirty="0" err="1"/>
              <a:t>Landbouwgeschiedenis</a:t>
            </a:r>
            <a:endParaRPr lang="nl-NL" dirty="0"/>
          </a:p>
        </p:txBody>
      </p:sp>
      <p:sp>
        <p:nvSpPr>
          <p:cNvPr id="9" name="TextBox 8">
            <a:extLst>
              <a:ext uri="{FF2B5EF4-FFF2-40B4-BE49-F238E27FC236}">
                <a16:creationId xmlns:a16="http://schemas.microsoft.com/office/drawing/2014/main" id="{7976B8E9-99C1-4708-A9AE-3B90C49AF79B}"/>
              </a:ext>
            </a:extLst>
          </p:cNvPr>
          <p:cNvSpPr txBox="1"/>
          <p:nvPr/>
        </p:nvSpPr>
        <p:spPr>
          <a:xfrm>
            <a:off x="9687328" y="3520893"/>
            <a:ext cx="1830157" cy="1384995"/>
          </a:xfrm>
          <a:prstGeom prst="rect">
            <a:avLst/>
          </a:prstGeom>
          <a:noFill/>
        </p:spPr>
        <p:txBody>
          <a:bodyPr wrap="square" rtlCol="0">
            <a:spAutoFit/>
          </a:bodyPr>
          <a:lstStyle/>
          <a:p>
            <a:r>
              <a:rPr lang="en-GB" sz="2800" dirty="0" err="1"/>
              <a:t>Afname</a:t>
            </a:r>
            <a:r>
              <a:rPr lang="en-GB" sz="2800" dirty="0"/>
              <a:t>:</a:t>
            </a:r>
          </a:p>
          <a:p>
            <a:r>
              <a:rPr lang="en-GB" sz="2800" dirty="0"/>
              <a:t>0,4% </a:t>
            </a:r>
          </a:p>
          <a:p>
            <a:r>
              <a:rPr lang="en-GB" sz="2800" dirty="0"/>
              <a:t>per </a:t>
            </a:r>
            <a:r>
              <a:rPr lang="en-GB" sz="2800" dirty="0" err="1"/>
              <a:t>jaar</a:t>
            </a:r>
            <a:endParaRPr lang="nl-NL" sz="2800" dirty="0"/>
          </a:p>
        </p:txBody>
      </p:sp>
      <p:graphicFrame>
        <p:nvGraphicFramePr>
          <p:cNvPr id="8" name="Chart 7">
            <a:extLst>
              <a:ext uri="{FF2B5EF4-FFF2-40B4-BE49-F238E27FC236}">
                <a16:creationId xmlns:a16="http://schemas.microsoft.com/office/drawing/2014/main" id="{8E16D6BE-828B-42C2-A09E-D8BBC8D612C0}"/>
              </a:ext>
            </a:extLst>
          </p:cNvPr>
          <p:cNvGraphicFramePr>
            <a:graphicFrameLocks/>
          </p:cNvGraphicFramePr>
          <p:nvPr>
            <p:extLst>
              <p:ext uri="{D42A27DB-BD31-4B8C-83A1-F6EECF244321}">
                <p14:modId xmlns:p14="http://schemas.microsoft.com/office/powerpoint/2010/main" val="1016601256"/>
              </p:ext>
            </p:extLst>
          </p:nvPr>
        </p:nvGraphicFramePr>
        <p:xfrm>
          <a:off x="3947977" y="2262021"/>
          <a:ext cx="5540882" cy="3430283"/>
        </p:xfrm>
        <a:graphic>
          <a:graphicData uri="http://schemas.openxmlformats.org/drawingml/2006/chart">
            <c:chart xmlns:c="http://schemas.openxmlformats.org/drawingml/2006/chart" xmlns:r="http://schemas.openxmlformats.org/officeDocument/2006/relationships" r:id="rId4"/>
          </a:graphicData>
        </a:graphic>
      </p:graphicFrame>
      <p:sp>
        <p:nvSpPr>
          <p:cNvPr id="3" name="Oval 2">
            <a:extLst>
              <a:ext uri="{FF2B5EF4-FFF2-40B4-BE49-F238E27FC236}">
                <a16:creationId xmlns:a16="http://schemas.microsoft.com/office/drawing/2014/main" id="{4EC81A85-7423-4AAD-81B3-7B71229746A6}"/>
              </a:ext>
            </a:extLst>
          </p:cNvPr>
          <p:cNvSpPr/>
          <p:nvPr/>
        </p:nvSpPr>
        <p:spPr>
          <a:xfrm>
            <a:off x="4386021" y="3756190"/>
            <a:ext cx="914400" cy="9144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113037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329394F-D50D-496B-B4BD-BE51C301FF85}"/>
              </a:ext>
            </a:extLst>
          </p:cNvPr>
          <p:cNvCxnSpPr/>
          <p:nvPr/>
        </p:nvCxnSpPr>
        <p:spPr>
          <a:xfrm>
            <a:off x="0" y="962489"/>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AD8FC32-35E8-4F0E-93EF-3DE513B3BBD5}"/>
              </a:ext>
            </a:extLst>
          </p:cNvPr>
          <p:cNvSpPr txBox="1"/>
          <p:nvPr/>
        </p:nvSpPr>
        <p:spPr>
          <a:xfrm>
            <a:off x="1154097" y="213065"/>
            <a:ext cx="10213373" cy="954107"/>
          </a:xfrm>
          <a:prstGeom prst="rect">
            <a:avLst/>
          </a:prstGeom>
          <a:noFill/>
        </p:spPr>
        <p:txBody>
          <a:bodyPr wrap="none" rtlCol="0">
            <a:spAutoFit/>
          </a:bodyPr>
          <a:lstStyle/>
          <a:p>
            <a:r>
              <a:rPr lang="en-US" sz="2800" dirty="0" err="1"/>
              <a:t>Waarheid</a:t>
            </a:r>
            <a:r>
              <a:rPr lang="en-US" sz="2800" dirty="0"/>
              <a:t> </a:t>
            </a:r>
            <a:r>
              <a:rPr lang="en-US" sz="2800" dirty="0" err="1"/>
              <a:t>nummer</a:t>
            </a:r>
            <a:r>
              <a:rPr lang="en-US" sz="2800" dirty="0"/>
              <a:t> 3: </a:t>
            </a:r>
            <a:r>
              <a:rPr lang="en-US" sz="2800" dirty="0" err="1"/>
              <a:t>Standbevruchting</a:t>
            </a:r>
            <a:r>
              <a:rPr lang="en-US" sz="2800" dirty="0"/>
              <a:t> prima </a:t>
            </a:r>
            <a:r>
              <a:rPr lang="en-US" sz="2800" dirty="0" err="1"/>
              <a:t>als</a:t>
            </a:r>
            <a:r>
              <a:rPr lang="en-US" sz="2800" dirty="0"/>
              <a:t> </a:t>
            </a:r>
            <a:r>
              <a:rPr lang="en-US" sz="2800" dirty="0" err="1"/>
              <a:t>iedereen</a:t>
            </a:r>
            <a:r>
              <a:rPr lang="en-US" sz="2800" dirty="0"/>
              <a:t> mee </a:t>
            </a:r>
            <a:r>
              <a:rPr lang="en-US" sz="2800" dirty="0" err="1"/>
              <a:t>doet</a:t>
            </a:r>
            <a:endParaRPr lang="nl-NL" sz="2800" dirty="0"/>
          </a:p>
          <a:p>
            <a:endParaRPr lang="nl-NL" sz="2800" dirty="0"/>
          </a:p>
        </p:txBody>
      </p:sp>
      <p:sp>
        <p:nvSpPr>
          <p:cNvPr id="2" name="TextBox 1">
            <a:extLst>
              <a:ext uri="{FF2B5EF4-FFF2-40B4-BE49-F238E27FC236}">
                <a16:creationId xmlns:a16="http://schemas.microsoft.com/office/drawing/2014/main" id="{AE1C7C82-497C-4165-8132-47924F586EBD}"/>
              </a:ext>
            </a:extLst>
          </p:cNvPr>
          <p:cNvSpPr txBox="1"/>
          <p:nvPr/>
        </p:nvSpPr>
        <p:spPr>
          <a:xfrm>
            <a:off x="1752601" y="1781175"/>
            <a:ext cx="8382000" cy="1815882"/>
          </a:xfrm>
          <a:prstGeom prst="rect">
            <a:avLst/>
          </a:prstGeom>
          <a:noFill/>
        </p:spPr>
        <p:txBody>
          <a:bodyPr wrap="square" rtlCol="0">
            <a:spAutoFit/>
          </a:bodyPr>
          <a:lstStyle/>
          <a:p>
            <a:r>
              <a:rPr lang="en-GB" sz="2800" dirty="0"/>
              <a:t>De </a:t>
            </a:r>
            <a:r>
              <a:rPr lang="en-GB" sz="2800" dirty="0" err="1"/>
              <a:t>reden</a:t>
            </a:r>
            <a:r>
              <a:rPr lang="en-GB" sz="2800" dirty="0"/>
              <a:t> is </a:t>
            </a:r>
            <a:r>
              <a:rPr lang="en-GB" sz="2800" dirty="0" err="1"/>
              <a:t>dat</a:t>
            </a:r>
            <a:r>
              <a:rPr lang="en-GB" sz="2800" dirty="0"/>
              <a:t> </a:t>
            </a:r>
            <a:r>
              <a:rPr lang="en-GB" sz="2800" dirty="0" err="1"/>
              <a:t>niet</a:t>
            </a:r>
            <a:r>
              <a:rPr lang="en-GB" sz="2800" dirty="0"/>
              <a:t> </a:t>
            </a:r>
            <a:r>
              <a:rPr lang="en-GB" sz="2800" dirty="0" err="1"/>
              <a:t>alleen</a:t>
            </a:r>
            <a:r>
              <a:rPr lang="en-GB" sz="2800" dirty="0"/>
              <a:t> </a:t>
            </a:r>
            <a:r>
              <a:rPr lang="en-GB" sz="2800" dirty="0" err="1"/>
              <a:t>toekomstige</a:t>
            </a:r>
            <a:r>
              <a:rPr lang="en-GB" sz="2800" dirty="0"/>
              <a:t> </a:t>
            </a:r>
            <a:r>
              <a:rPr lang="en-GB" sz="2800" dirty="0" err="1"/>
              <a:t>koninginnen</a:t>
            </a:r>
            <a:r>
              <a:rPr lang="en-GB" sz="2800" dirty="0"/>
              <a:t> </a:t>
            </a:r>
            <a:r>
              <a:rPr lang="en-GB" sz="2800" dirty="0" err="1"/>
              <a:t>uit</a:t>
            </a:r>
            <a:r>
              <a:rPr lang="en-GB" sz="2800" dirty="0"/>
              <a:t> </a:t>
            </a:r>
            <a:r>
              <a:rPr lang="en-GB" sz="2800" dirty="0" err="1"/>
              <a:t>betere</a:t>
            </a:r>
            <a:r>
              <a:rPr lang="en-GB" sz="2800" dirty="0"/>
              <a:t> </a:t>
            </a:r>
            <a:r>
              <a:rPr lang="en-GB" sz="2800" dirty="0" err="1"/>
              <a:t>volken</a:t>
            </a:r>
            <a:r>
              <a:rPr lang="en-GB" sz="2800" dirty="0"/>
              <a:t> </a:t>
            </a:r>
            <a:r>
              <a:rPr lang="en-GB" sz="2800" dirty="0" err="1"/>
              <a:t>komen</a:t>
            </a:r>
            <a:r>
              <a:rPr lang="en-GB" sz="2800" dirty="0"/>
              <a:t>,</a:t>
            </a:r>
          </a:p>
          <a:p>
            <a:endParaRPr lang="en-GB" sz="2800" dirty="0"/>
          </a:p>
          <a:p>
            <a:r>
              <a:rPr lang="en-GB" sz="2800" dirty="0"/>
              <a:t>maar </a:t>
            </a:r>
            <a:r>
              <a:rPr lang="en-GB" sz="2800" dirty="0" err="1"/>
              <a:t>ook</a:t>
            </a:r>
            <a:r>
              <a:rPr lang="en-GB" sz="2800" dirty="0"/>
              <a:t> de </a:t>
            </a:r>
            <a:r>
              <a:rPr lang="en-GB" sz="2800" dirty="0" err="1"/>
              <a:t>darren</a:t>
            </a:r>
            <a:r>
              <a:rPr lang="en-GB" sz="2800" dirty="0"/>
              <a:t>!</a:t>
            </a:r>
            <a:endParaRPr lang="nl-NL" sz="2800" dirty="0"/>
          </a:p>
        </p:txBody>
      </p:sp>
    </p:spTree>
    <p:extLst>
      <p:ext uri="{BB962C8B-B14F-4D97-AF65-F5344CB8AC3E}">
        <p14:creationId xmlns:p14="http://schemas.microsoft.com/office/powerpoint/2010/main" val="172987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329394F-D50D-496B-B4BD-BE51C301FF85}"/>
              </a:ext>
            </a:extLst>
          </p:cNvPr>
          <p:cNvCxnSpPr/>
          <p:nvPr/>
        </p:nvCxnSpPr>
        <p:spPr>
          <a:xfrm>
            <a:off x="0" y="962489"/>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AD8FC32-35E8-4F0E-93EF-3DE513B3BBD5}"/>
              </a:ext>
            </a:extLst>
          </p:cNvPr>
          <p:cNvSpPr txBox="1"/>
          <p:nvPr/>
        </p:nvSpPr>
        <p:spPr>
          <a:xfrm>
            <a:off x="1154097" y="213065"/>
            <a:ext cx="1774268" cy="523220"/>
          </a:xfrm>
          <a:prstGeom prst="rect">
            <a:avLst/>
          </a:prstGeom>
          <a:noFill/>
        </p:spPr>
        <p:txBody>
          <a:bodyPr wrap="none" rtlCol="0">
            <a:spAutoFit/>
          </a:bodyPr>
          <a:lstStyle/>
          <a:p>
            <a:r>
              <a:rPr lang="en-US" sz="2800" dirty="0"/>
              <a:t>Maar </a:t>
            </a:r>
            <a:r>
              <a:rPr lang="en-US" sz="2800" dirty="0" err="1"/>
              <a:t>eerst</a:t>
            </a:r>
            <a:endParaRPr lang="nl-NL" sz="2800" dirty="0"/>
          </a:p>
        </p:txBody>
      </p:sp>
      <p:sp>
        <p:nvSpPr>
          <p:cNvPr id="7" name="TextBox 6">
            <a:extLst>
              <a:ext uri="{FF2B5EF4-FFF2-40B4-BE49-F238E27FC236}">
                <a16:creationId xmlns:a16="http://schemas.microsoft.com/office/drawing/2014/main" id="{29D03773-5631-49AB-ABA6-580CDDA5A609}"/>
              </a:ext>
            </a:extLst>
          </p:cNvPr>
          <p:cNvSpPr txBox="1"/>
          <p:nvPr/>
        </p:nvSpPr>
        <p:spPr>
          <a:xfrm>
            <a:off x="2682132" y="2044005"/>
            <a:ext cx="3493136" cy="523220"/>
          </a:xfrm>
          <a:prstGeom prst="rect">
            <a:avLst/>
          </a:prstGeom>
          <a:noFill/>
        </p:spPr>
        <p:txBody>
          <a:bodyPr wrap="none" rtlCol="0">
            <a:spAutoFit/>
          </a:bodyPr>
          <a:lstStyle/>
          <a:p>
            <a:r>
              <a:rPr lang="en-US" sz="2800" dirty="0"/>
              <a:t>Bent u lid van de NBV?</a:t>
            </a:r>
            <a:endParaRPr lang="nl-NL" sz="2800" dirty="0"/>
          </a:p>
        </p:txBody>
      </p:sp>
    </p:spTree>
    <p:extLst>
      <p:ext uri="{BB962C8B-B14F-4D97-AF65-F5344CB8AC3E}">
        <p14:creationId xmlns:p14="http://schemas.microsoft.com/office/powerpoint/2010/main" val="41383738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329394F-D50D-496B-B4BD-BE51C301FF85}"/>
              </a:ext>
            </a:extLst>
          </p:cNvPr>
          <p:cNvCxnSpPr/>
          <p:nvPr/>
        </p:nvCxnSpPr>
        <p:spPr>
          <a:xfrm>
            <a:off x="0" y="962489"/>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AD8FC32-35E8-4F0E-93EF-3DE513B3BBD5}"/>
              </a:ext>
            </a:extLst>
          </p:cNvPr>
          <p:cNvSpPr txBox="1"/>
          <p:nvPr/>
        </p:nvSpPr>
        <p:spPr>
          <a:xfrm>
            <a:off x="1154097" y="213065"/>
            <a:ext cx="10531537" cy="523220"/>
          </a:xfrm>
          <a:prstGeom prst="rect">
            <a:avLst/>
          </a:prstGeom>
          <a:noFill/>
        </p:spPr>
        <p:txBody>
          <a:bodyPr wrap="none" rtlCol="0">
            <a:spAutoFit/>
          </a:bodyPr>
          <a:lstStyle/>
          <a:p>
            <a:r>
              <a:rPr lang="en-US" sz="2800" dirty="0" err="1"/>
              <a:t>Waarheid</a:t>
            </a:r>
            <a:r>
              <a:rPr lang="en-US" sz="2800" dirty="0"/>
              <a:t> </a:t>
            </a:r>
            <a:r>
              <a:rPr lang="en-US" sz="2800" dirty="0" err="1"/>
              <a:t>nummer</a:t>
            </a:r>
            <a:r>
              <a:rPr lang="en-US" sz="2800" dirty="0"/>
              <a:t> 4: </a:t>
            </a:r>
            <a:r>
              <a:rPr lang="en-US" sz="2800" dirty="0" err="1"/>
              <a:t>Standbevruchting</a:t>
            </a:r>
            <a:r>
              <a:rPr lang="en-US" sz="2800" dirty="0"/>
              <a:t> </a:t>
            </a:r>
            <a:r>
              <a:rPr lang="en-US" sz="2800" dirty="0" err="1"/>
              <a:t>werkt</a:t>
            </a:r>
            <a:r>
              <a:rPr lang="en-US" sz="2800" dirty="0"/>
              <a:t> </a:t>
            </a:r>
            <a:r>
              <a:rPr lang="en-US" sz="2800" dirty="0" err="1"/>
              <a:t>niet</a:t>
            </a:r>
            <a:r>
              <a:rPr lang="en-US" sz="2800" dirty="0"/>
              <a:t> </a:t>
            </a:r>
            <a:r>
              <a:rPr lang="en-US" sz="2800" dirty="0" err="1"/>
              <a:t>als</a:t>
            </a:r>
            <a:r>
              <a:rPr lang="en-US" sz="2800" dirty="0"/>
              <a:t> je wat </a:t>
            </a:r>
            <a:r>
              <a:rPr lang="en-US" sz="2800" dirty="0" err="1"/>
              <a:t>anders</a:t>
            </a:r>
            <a:r>
              <a:rPr lang="en-US" sz="2800" dirty="0"/>
              <a:t> </a:t>
            </a:r>
            <a:r>
              <a:rPr lang="en-US" sz="2800" dirty="0" err="1"/>
              <a:t>wil</a:t>
            </a:r>
            <a:endParaRPr lang="nl-NL" sz="2800" dirty="0"/>
          </a:p>
        </p:txBody>
      </p:sp>
      <p:sp>
        <p:nvSpPr>
          <p:cNvPr id="2" name="TextBox 1">
            <a:extLst>
              <a:ext uri="{FF2B5EF4-FFF2-40B4-BE49-F238E27FC236}">
                <a16:creationId xmlns:a16="http://schemas.microsoft.com/office/drawing/2014/main" id="{AE1C7C82-497C-4165-8132-47924F586EBD}"/>
              </a:ext>
            </a:extLst>
          </p:cNvPr>
          <p:cNvSpPr txBox="1"/>
          <p:nvPr/>
        </p:nvSpPr>
        <p:spPr>
          <a:xfrm>
            <a:off x="1752601" y="1781175"/>
            <a:ext cx="8382000" cy="2677656"/>
          </a:xfrm>
          <a:prstGeom prst="rect">
            <a:avLst/>
          </a:prstGeom>
          <a:noFill/>
        </p:spPr>
        <p:txBody>
          <a:bodyPr wrap="square" rtlCol="0">
            <a:spAutoFit/>
          </a:bodyPr>
          <a:lstStyle/>
          <a:p>
            <a:endParaRPr lang="en-GB" sz="2800" dirty="0"/>
          </a:p>
          <a:p>
            <a:r>
              <a:rPr lang="en-GB" sz="2800" dirty="0" err="1"/>
              <a:t>Voorbeeld</a:t>
            </a:r>
            <a:r>
              <a:rPr lang="en-GB" sz="2800" dirty="0"/>
              <a:t>: Je </a:t>
            </a:r>
            <a:r>
              <a:rPr lang="en-GB" sz="2800" dirty="0" err="1"/>
              <a:t>wil</a:t>
            </a:r>
            <a:r>
              <a:rPr lang="en-GB" sz="2800" dirty="0"/>
              <a:t> </a:t>
            </a:r>
            <a:r>
              <a:rPr lang="en-GB" sz="2800" dirty="0" err="1"/>
              <a:t>zuivere</a:t>
            </a:r>
            <a:r>
              <a:rPr lang="en-GB" sz="2800" dirty="0"/>
              <a:t> </a:t>
            </a:r>
            <a:r>
              <a:rPr lang="en-GB" sz="2800" dirty="0" err="1"/>
              <a:t>zwarte</a:t>
            </a:r>
            <a:r>
              <a:rPr lang="en-GB" sz="2800" dirty="0"/>
              <a:t> </a:t>
            </a:r>
            <a:r>
              <a:rPr lang="en-GB" sz="2800" dirty="0" err="1"/>
              <a:t>bijen</a:t>
            </a:r>
            <a:r>
              <a:rPr lang="en-GB" sz="2800" dirty="0"/>
              <a:t> </a:t>
            </a:r>
            <a:r>
              <a:rPr lang="en-GB" sz="2800" dirty="0" err="1"/>
              <a:t>terwijl</a:t>
            </a:r>
            <a:r>
              <a:rPr lang="en-GB" sz="2800" dirty="0"/>
              <a:t> de “</a:t>
            </a:r>
            <a:r>
              <a:rPr lang="en-GB" sz="2800" dirty="0" err="1"/>
              <a:t>buren</a:t>
            </a:r>
            <a:r>
              <a:rPr lang="en-GB" sz="2800" dirty="0"/>
              <a:t>” </a:t>
            </a:r>
            <a:r>
              <a:rPr lang="en-GB" sz="2800" dirty="0" err="1"/>
              <a:t>ook</a:t>
            </a:r>
            <a:r>
              <a:rPr lang="en-GB" sz="2800" dirty="0"/>
              <a:t> Buckfast, </a:t>
            </a:r>
            <a:r>
              <a:rPr lang="en-GB" sz="2800" dirty="0" err="1"/>
              <a:t>Carnica</a:t>
            </a:r>
            <a:r>
              <a:rPr lang="en-GB" sz="2800" dirty="0"/>
              <a:t> en </a:t>
            </a:r>
            <a:r>
              <a:rPr lang="en-GB" sz="2800" dirty="0" err="1"/>
              <a:t>kruisingsproducten</a:t>
            </a:r>
            <a:r>
              <a:rPr lang="en-GB" sz="2800" dirty="0"/>
              <a:t> </a:t>
            </a:r>
            <a:r>
              <a:rPr lang="en-GB" sz="2800" dirty="0" err="1"/>
              <a:t>hebben</a:t>
            </a:r>
            <a:r>
              <a:rPr lang="en-GB" sz="2800" dirty="0"/>
              <a:t>.</a:t>
            </a:r>
          </a:p>
          <a:p>
            <a:endParaRPr lang="en-GB" sz="2800" dirty="0"/>
          </a:p>
          <a:p>
            <a:r>
              <a:rPr lang="en-GB" sz="2800" dirty="0" err="1"/>
              <a:t>Voorbeeld</a:t>
            </a:r>
            <a:r>
              <a:rPr lang="en-GB" sz="2800" dirty="0"/>
              <a:t>: Je </a:t>
            </a:r>
            <a:r>
              <a:rPr lang="en-GB" sz="2800" dirty="0" err="1"/>
              <a:t>selecteert</a:t>
            </a:r>
            <a:r>
              <a:rPr lang="en-GB" sz="2800" dirty="0"/>
              <a:t> extra op </a:t>
            </a:r>
            <a:r>
              <a:rPr lang="en-GB" sz="2800" dirty="0" err="1"/>
              <a:t>weerstand</a:t>
            </a:r>
            <a:r>
              <a:rPr lang="en-GB" sz="2800" dirty="0"/>
              <a:t> </a:t>
            </a:r>
            <a:r>
              <a:rPr lang="en-GB" sz="2800" dirty="0" err="1"/>
              <a:t>tegen</a:t>
            </a:r>
            <a:r>
              <a:rPr lang="en-GB" sz="2800" dirty="0"/>
              <a:t> varroa maar je “</a:t>
            </a:r>
            <a:r>
              <a:rPr lang="en-GB" sz="2800" dirty="0" err="1"/>
              <a:t>buren</a:t>
            </a:r>
            <a:r>
              <a:rPr lang="en-GB" sz="2800" dirty="0"/>
              <a:t>” </a:t>
            </a:r>
            <a:r>
              <a:rPr lang="en-GB" sz="2800" dirty="0" err="1"/>
              <a:t>doen</a:t>
            </a:r>
            <a:r>
              <a:rPr lang="en-GB" sz="2800" dirty="0"/>
              <a:t> </a:t>
            </a:r>
            <a:r>
              <a:rPr lang="en-GB" sz="2800" dirty="0" err="1"/>
              <a:t>dat</a:t>
            </a:r>
            <a:r>
              <a:rPr lang="en-GB" sz="2800" dirty="0"/>
              <a:t> </a:t>
            </a:r>
            <a:r>
              <a:rPr lang="en-GB" sz="2800" dirty="0" err="1"/>
              <a:t>niet</a:t>
            </a:r>
            <a:r>
              <a:rPr lang="en-GB" sz="2800" dirty="0"/>
              <a:t>.</a:t>
            </a:r>
            <a:endParaRPr lang="nl-NL" sz="2800" dirty="0"/>
          </a:p>
        </p:txBody>
      </p:sp>
    </p:spTree>
    <p:extLst>
      <p:ext uri="{BB962C8B-B14F-4D97-AF65-F5344CB8AC3E}">
        <p14:creationId xmlns:p14="http://schemas.microsoft.com/office/powerpoint/2010/main" val="18490652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329394F-D50D-496B-B4BD-BE51C301FF85}"/>
              </a:ext>
            </a:extLst>
          </p:cNvPr>
          <p:cNvCxnSpPr/>
          <p:nvPr/>
        </p:nvCxnSpPr>
        <p:spPr>
          <a:xfrm>
            <a:off x="0" y="962489"/>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AD8FC32-35E8-4F0E-93EF-3DE513B3BBD5}"/>
              </a:ext>
            </a:extLst>
          </p:cNvPr>
          <p:cNvSpPr txBox="1"/>
          <p:nvPr/>
        </p:nvSpPr>
        <p:spPr>
          <a:xfrm>
            <a:off x="1154097" y="213065"/>
            <a:ext cx="10531537" cy="523220"/>
          </a:xfrm>
          <a:prstGeom prst="rect">
            <a:avLst/>
          </a:prstGeom>
          <a:noFill/>
        </p:spPr>
        <p:txBody>
          <a:bodyPr wrap="none" rtlCol="0">
            <a:spAutoFit/>
          </a:bodyPr>
          <a:lstStyle/>
          <a:p>
            <a:r>
              <a:rPr lang="en-US" sz="2800" dirty="0" err="1"/>
              <a:t>Waarheid</a:t>
            </a:r>
            <a:r>
              <a:rPr lang="en-US" sz="2800" dirty="0"/>
              <a:t> </a:t>
            </a:r>
            <a:r>
              <a:rPr lang="en-US" sz="2800" dirty="0" err="1"/>
              <a:t>nummer</a:t>
            </a:r>
            <a:r>
              <a:rPr lang="en-US" sz="2800" dirty="0"/>
              <a:t> 4: </a:t>
            </a:r>
            <a:r>
              <a:rPr lang="en-US" sz="2800" dirty="0" err="1"/>
              <a:t>Standbevruchting</a:t>
            </a:r>
            <a:r>
              <a:rPr lang="en-US" sz="2800" dirty="0"/>
              <a:t> </a:t>
            </a:r>
            <a:r>
              <a:rPr lang="en-US" sz="2800" dirty="0" err="1"/>
              <a:t>werkt</a:t>
            </a:r>
            <a:r>
              <a:rPr lang="en-US" sz="2800" dirty="0"/>
              <a:t> </a:t>
            </a:r>
            <a:r>
              <a:rPr lang="en-US" sz="2800" dirty="0" err="1"/>
              <a:t>niet</a:t>
            </a:r>
            <a:r>
              <a:rPr lang="en-US" sz="2800" dirty="0"/>
              <a:t> </a:t>
            </a:r>
            <a:r>
              <a:rPr lang="en-US" sz="2800" dirty="0" err="1"/>
              <a:t>als</a:t>
            </a:r>
            <a:r>
              <a:rPr lang="en-US" sz="2800" dirty="0"/>
              <a:t> je wat </a:t>
            </a:r>
            <a:r>
              <a:rPr lang="en-US" sz="2800" dirty="0" err="1"/>
              <a:t>anders</a:t>
            </a:r>
            <a:r>
              <a:rPr lang="en-US" sz="2800" dirty="0"/>
              <a:t> </a:t>
            </a:r>
            <a:r>
              <a:rPr lang="en-US" sz="2800" dirty="0" err="1"/>
              <a:t>wil</a:t>
            </a:r>
            <a:endParaRPr lang="nl-NL" sz="2800" dirty="0"/>
          </a:p>
        </p:txBody>
      </p:sp>
      <p:sp>
        <p:nvSpPr>
          <p:cNvPr id="2" name="TextBox 1">
            <a:extLst>
              <a:ext uri="{FF2B5EF4-FFF2-40B4-BE49-F238E27FC236}">
                <a16:creationId xmlns:a16="http://schemas.microsoft.com/office/drawing/2014/main" id="{AE1C7C82-497C-4165-8132-47924F586EBD}"/>
              </a:ext>
            </a:extLst>
          </p:cNvPr>
          <p:cNvSpPr txBox="1"/>
          <p:nvPr/>
        </p:nvSpPr>
        <p:spPr>
          <a:xfrm>
            <a:off x="1752601" y="1781175"/>
            <a:ext cx="8382000" cy="2677656"/>
          </a:xfrm>
          <a:prstGeom prst="rect">
            <a:avLst/>
          </a:prstGeom>
          <a:noFill/>
        </p:spPr>
        <p:txBody>
          <a:bodyPr wrap="square" rtlCol="0">
            <a:spAutoFit/>
          </a:bodyPr>
          <a:lstStyle/>
          <a:p>
            <a:endParaRPr lang="en-GB" sz="2800" dirty="0"/>
          </a:p>
          <a:p>
            <a:r>
              <a:rPr lang="en-GB" sz="2800" dirty="0"/>
              <a:t>Het is </a:t>
            </a:r>
            <a:r>
              <a:rPr lang="en-GB" sz="2800" dirty="0" err="1"/>
              <a:t>als</a:t>
            </a:r>
            <a:r>
              <a:rPr lang="en-GB" sz="2800" dirty="0"/>
              <a:t> het </a:t>
            </a:r>
            <a:r>
              <a:rPr lang="en-GB" sz="2800" dirty="0" err="1"/>
              <a:t>verhaal</a:t>
            </a:r>
            <a:r>
              <a:rPr lang="en-GB" sz="2800" dirty="0"/>
              <a:t> van de </a:t>
            </a:r>
            <a:r>
              <a:rPr lang="en-GB" sz="2800" dirty="0" err="1"/>
              <a:t>kikker</a:t>
            </a:r>
            <a:r>
              <a:rPr lang="en-GB" sz="2800" dirty="0"/>
              <a:t> die steeds de halve </a:t>
            </a:r>
            <a:r>
              <a:rPr lang="en-GB" sz="2800" dirty="0" err="1"/>
              <a:t>afstand</a:t>
            </a:r>
            <a:r>
              <a:rPr lang="en-GB" sz="2800" dirty="0"/>
              <a:t> tot </a:t>
            </a:r>
            <a:r>
              <a:rPr lang="en-GB" sz="2800" dirty="0" err="1"/>
              <a:t>een</a:t>
            </a:r>
            <a:r>
              <a:rPr lang="en-GB" sz="2800" dirty="0"/>
              <a:t> </a:t>
            </a:r>
            <a:r>
              <a:rPr lang="en-GB" sz="2800" dirty="0" err="1"/>
              <a:t>muur</a:t>
            </a:r>
            <a:r>
              <a:rPr lang="en-GB" sz="2800" dirty="0"/>
              <a:t> </a:t>
            </a:r>
            <a:r>
              <a:rPr lang="en-GB" sz="2800" dirty="0" err="1"/>
              <a:t>springt</a:t>
            </a:r>
            <a:r>
              <a:rPr lang="en-GB" sz="2800" dirty="0"/>
              <a:t>. </a:t>
            </a:r>
          </a:p>
          <a:p>
            <a:endParaRPr lang="en-GB" sz="2800" dirty="0"/>
          </a:p>
          <a:p>
            <a:endParaRPr lang="en-GB" sz="2800" dirty="0"/>
          </a:p>
          <a:p>
            <a:endParaRPr lang="nl-NL" sz="2800" dirty="0"/>
          </a:p>
        </p:txBody>
      </p:sp>
      <p:pic>
        <p:nvPicPr>
          <p:cNvPr id="10" name="Picture 9">
            <a:extLst>
              <a:ext uri="{FF2B5EF4-FFF2-40B4-BE49-F238E27FC236}">
                <a16:creationId xmlns:a16="http://schemas.microsoft.com/office/drawing/2014/main" id="{11B12928-338A-4133-94E6-EAD0DAAD1BB7}"/>
              </a:ext>
            </a:extLst>
          </p:cNvPr>
          <p:cNvPicPr>
            <a:picLocks noChangeAspect="1"/>
          </p:cNvPicPr>
          <p:nvPr/>
        </p:nvPicPr>
        <p:blipFill>
          <a:blip r:embed="rId3"/>
          <a:stretch>
            <a:fillRect/>
          </a:stretch>
        </p:blipFill>
        <p:spPr>
          <a:xfrm>
            <a:off x="6768295" y="2853456"/>
            <a:ext cx="4744112" cy="3791479"/>
          </a:xfrm>
          <a:prstGeom prst="rect">
            <a:avLst/>
          </a:prstGeom>
        </p:spPr>
      </p:pic>
    </p:spTree>
    <p:extLst>
      <p:ext uri="{BB962C8B-B14F-4D97-AF65-F5344CB8AC3E}">
        <p14:creationId xmlns:p14="http://schemas.microsoft.com/office/powerpoint/2010/main" val="10991462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329394F-D50D-496B-B4BD-BE51C301FF85}"/>
              </a:ext>
            </a:extLst>
          </p:cNvPr>
          <p:cNvCxnSpPr/>
          <p:nvPr/>
        </p:nvCxnSpPr>
        <p:spPr>
          <a:xfrm>
            <a:off x="0" y="962489"/>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AD8FC32-35E8-4F0E-93EF-3DE513B3BBD5}"/>
              </a:ext>
            </a:extLst>
          </p:cNvPr>
          <p:cNvSpPr txBox="1"/>
          <p:nvPr/>
        </p:nvSpPr>
        <p:spPr>
          <a:xfrm>
            <a:off x="1154097" y="213065"/>
            <a:ext cx="10531537" cy="523220"/>
          </a:xfrm>
          <a:prstGeom prst="rect">
            <a:avLst/>
          </a:prstGeom>
          <a:noFill/>
        </p:spPr>
        <p:txBody>
          <a:bodyPr wrap="none" rtlCol="0">
            <a:spAutoFit/>
          </a:bodyPr>
          <a:lstStyle/>
          <a:p>
            <a:r>
              <a:rPr lang="en-US" sz="2800" dirty="0" err="1"/>
              <a:t>Waarheid</a:t>
            </a:r>
            <a:r>
              <a:rPr lang="en-US" sz="2800" dirty="0"/>
              <a:t> </a:t>
            </a:r>
            <a:r>
              <a:rPr lang="en-US" sz="2800" dirty="0" err="1"/>
              <a:t>nummer</a:t>
            </a:r>
            <a:r>
              <a:rPr lang="en-US" sz="2800" dirty="0"/>
              <a:t> 4: </a:t>
            </a:r>
            <a:r>
              <a:rPr lang="en-US" sz="2800" dirty="0" err="1"/>
              <a:t>Standbevruchting</a:t>
            </a:r>
            <a:r>
              <a:rPr lang="en-US" sz="2800" dirty="0"/>
              <a:t> </a:t>
            </a:r>
            <a:r>
              <a:rPr lang="en-US" sz="2800" dirty="0" err="1"/>
              <a:t>werkt</a:t>
            </a:r>
            <a:r>
              <a:rPr lang="en-US" sz="2800" dirty="0"/>
              <a:t> </a:t>
            </a:r>
            <a:r>
              <a:rPr lang="en-US" sz="2800" dirty="0" err="1"/>
              <a:t>niet</a:t>
            </a:r>
            <a:r>
              <a:rPr lang="en-US" sz="2800" dirty="0"/>
              <a:t> </a:t>
            </a:r>
            <a:r>
              <a:rPr lang="en-US" sz="2800" dirty="0" err="1"/>
              <a:t>als</a:t>
            </a:r>
            <a:r>
              <a:rPr lang="en-US" sz="2800" dirty="0"/>
              <a:t> je wat </a:t>
            </a:r>
            <a:r>
              <a:rPr lang="en-US" sz="2800" dirty="0" err="1"/>
              <a:t>anders</a:t>
            </a:r>
            <a:r>
              <a:rPr lang="en-US" sz="2800" dirty="0"/>
              <a:t> </a:t>
            </a:r>
            <a:r>
              <a:rPr lang="en-US" sz="2800" dirty="0" err="1"/>
              <a:t>wil</a:t>
            </a:r>
            <a:endParaRPr lang="nl-NL" sz="2800" dirty="0"/>
          </a:p>
        </p:txBody>
      </p:sp>
      <p:sp>
        <p:nvSpPr>
          <p:cNvPr id="2" name="TextBox 1">
            <a:extLst>
              <a:ext uri="{FF2B5EF4-FFF2-40B4-BE49-F238E27FC236}">
                <a16:creationId xmlns:a16="http://schemas.microsoft.com/office/drawing/2014/main" id="{AE1C7C82-497C-4165-8132-47924F586EBD}"/>
              </a:ext>
            </a:extLst>
          </p:cNvPr>
          <p:cNvSpPr txBox="1"/>
          <p:nvPr/>
        </p:nvSpPr>
        <p:spPr>
          <a:xfrm>
            <a:off x="1752601" y="1781175"/>
            <a:ext cx="8382000" cy="2677656"/>
          </a:xfrm>
          <a:prstGeom prst="rect">
            <a:avLst/>
          </a:prstGeom>
          <a:noFill/>
        </p:spPr>
        <p:txBody>
          <a:bodyPr wrap="square" rtlCol="0">
            <a:spAutoFit/>
          </a:bodyPr>
          <a:lstStyle/>
          <a:p>
            <a:endParaRPr lang="en-GB" sz="2800" dirty="0"/>
          </a:p>
          <a:p>
            <a:r>
              <a:rPr lang="en-GB" sz="2800" dirty="0"/>
              <a:t>Het is </a:t>
            </a:r>
            <a:r>
              <a:rPr lang="en-GB" sz="2800" dirty="0" err="1"/>
              <a:t>als</a:t>
            </a:r>
            <a:r>
              <a:rPr lang="en-GB" sz="2800" dirty="0"/>
              <a:t> het </a:t>
            </a:r>
            <a:r>
              <a:rPr lang="en-GB" sz="2800" dirty="0" err="1"/>
              <a:t>verhaal</a:t>
            </a:r>
            <a:r>
              <a:rPr lang="en-GB" sz="2800" dirty="0"/>
              <a:t> van de </a:t>
            </a:r>
            <a:r>
              <a:rPr lang="en-GB" sz="2800" dirty="0" err="1"/>
              <a:t>kikker</a:t>
            </a:r>
            <a:r>
              <a:rPr lang="en-GB" sz="2800" dirty="0"/>
              <a:t> die steeds de halve </a:t>
            </a:r>
            <a:r>
              <a:rPr lang="en-GB" sz="2800" dirty="0" err="1"/>
              <a:t>afstand</a:t>
            </a:r>
            <a:r>
              <a:rPr lang="en-GB" sz="2800" dirty="0"/>
              <a:t> tot </a:t>
            </a:r>
            <a:r>
              <a:rPr lang="en-GB" sz="2800" dirty="0" err="1"/>
              <a:t>een</a:t>
            </a:r>
            <a:r>
              <a:rPr lang="en-GB" sz="2800" dirty="0"/>
              <a:t> </a:t>
            </a:r>
            <a:r>
              <a:rPr lang="en-GB" sz="2800" dirty="0" err="1"/>
              <a:t>muur</a:t>
            </a:r>
            <a:r>
              <a:rPr lang="en-GB" sz="2800" dirty="0"/>
              <a:t> </a:t>
            </a:r>
            <a:r>
              <a:rPr lang="en-GB" sz="2800" dirty="0" err="1"/>
              <a:t>springt</a:t>
            </a:r>
            <a:r>
              <a:rPr lang="en-GB" sz="2800" dirty="0"/>
              <a:t>. </a:t>
            </a:r>
          </a:p>
          <a:p>
            <a:endParaRPr lang="en-GB" sz="2800" dirty="0"/>
          </a:p>
          <a:p>
            <a:endParaRPr lang="en-GB" sz="2800" dirty="0"/>
          </a:p>
          <a:p>
            <a:endParaRPr lang="nl-NL" sz="2800" dirty="0"/>
          </a:p>
        </p:txBody>
      </p:sp>
      <p:sp>
        <p:nvSpPr>
          <p:cNvPr id="11" name="Arc 10">
            <a:extLst>
              <a:ext uri="{FF2B5EF4-FFF2-40B4-BE49-F238E27FC236}">
                <a16:creationId xmlns:a16="http://schemas.microsoft.com/office/drawing/2014/main" id="{DDE91FB3-BB5A-4676-9B73-EE8A012D5D88}"/>
              </a:ext>
            </a:extLst>
          </p:cNvPr>
          <p:cNvSpPr/>
          <p:nvPr/>
        </p:nvSpPr>
        <p:spPr>
          <a:xfrm rot="18693655">
            <a:off x="1939162" y="4646407"/>
            <a:ext cx="1396149" cy="1353403"/>
          </a:xfrm>
          <a:prstGeom prst="arc">
            <a:avLst>
              <a:gd name="adj1" fmla="val 14372025"/>
              <a:gd name="adj2" fmla="val 2303869"/>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cxnSp>
        <p:nvCxnSpPr>
          <p:cNvPr id="15" name="Straight Connector 14">
            <a:extLst>
              <a:ext uri="{FF2B5EF4-FFF2-40B4-BE49-F238E27FC236}">
                <a16:creationId xmlns:a16="http://schemas.microsoft.com/office/drawing/2014/main" id="{2A42B6D9-9A8E-43C4-9009-81711FE0ED74}"/>
              </a:ext>
            </a:extLst>
          </p:cNvPr>
          <p:cNvCxnSpPr>
            <a:cxnSpLocks/>
          </p:cNvCxnSpPr>
          <p:nvPr/>
        </p:nvCxnSpPr>
        <p:spPr>
          <a:xfrm>
            <a:off x="4687468" y="4081680"/>
            <a:ext cx="6280" cy="112241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4583CF9-5B48-4314-9693-496BE4E600D3}"/>
              </a:ext>
            </a:extLst>
          </p:cNvPr>
          <p:cNvCxnSpPr>
            <a:cxnSpLocks/>
          </p:cNvCxnSpPr>
          <p:nvPr/>
        </p:nvCxnSpPr>
        <p:spPr>
          <a:xfrm>
            <a:off x="1955248" y="5181811"/>
            <a:ext cx="2773458" cy="14559"/>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86686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329394F-D50D-496B-B4BD-BE51C301FF85}"/>
              </a:ext>
            </a:extLst>
          </p:cNvPr>
          <p:cNvCxnSpPr/>
          <p:nvPr/>
        </p:nvCxnSpPr>
        <p:spPr>
          <a:xfrm>
            <a:off x="0" y="962489"/>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AD8FC32-35E8-4F0E-93EF-3DE513B3BBD5}"/>
              </a:ext>
            </a:extLst>
          </p:cNvPr>
          <p:cNvSpPr txBox="1"/>
          <p:nvPr/>
        </p:nvSpPr>
        <p:spPr>
          <a:xfrm>
            <a:off x="1154097" y="213065"/>
            <a:ext cx="10531537" cy="523220"/>
          </a:xfrm>
          <a:prstGeom prst="rect">
            <a:avLst/>
          </a:prstGeom>
          <a:noFill/>
        </p:spPr>
        <p:txBody>
          <a:bodyPr wrap="none" rtlCol="0">
            <a:spAutoFit/>
          </a:bodyPr>
          <a:lstStyle/>
          <a:p>
            <a:r>
              <a:rPr lang="en-US" sz="2800" dirty="0" err="1"/>
              <a:t>Waarheid</a:t>
            </a:r>
            <a:r>
              <a:rPr lang="en-US" sz="2800" dirty="0"/>
              <a:t> </a:t>
            </a:r>
            <a:r>
              <a:rPr lang="en-US" sz="2800" dirty="0" err="1"/>
              <a:t>nummer</a:t>
            </a:r>
            <a:r>
              <a:rPr lang="en-US" sz="2800" dirty="0"/>
              <a:t> 4: </a:t>
            </a:r>
            <a:r>
              <a:rPr lang="en-US" sz="2800" dirty="0" err="1"/>
              <a:t>Standbevruchting</a:t>
            </a:r>
            <a:r>
              <a:rPr lang="en-US" sz="2800" dirty="0"/>
              <a:t> </a:t>
            </a:r>
            <a:r>
              <a:rPr lang="en-US" sz="2800" dirty="0" err="1"/>
              <a:t>werkt</a:t>
            </a:r>
            <a:r>
              <a:rPr lang="en-US" sz="2800" dirty="0"/>
              <a:t> </a:t>
            </a:r>
            <a:r>
              <a:rPr lang="en-US" sz="2800" dirty="0" err="1"/>
              <a:t>niet</a:t>
            </a:r>
            <a:r>
              <a:rPr lang="en-US" sz="2800" dirty="0"/>
              <a:t> </a:t>
            </a:r>
            <a:r>
              <a:rPr lang="en-US" sz="2800" dirty="0" err="1"/>
              <a:t>als</a:t>
            </a:r>
            <a:r>
              <a:rPr lang="en-US" sz="2800" dirty="0"/>
              <a:t> je wat </a:t>
            </a:r>
            <a:r>
              <a:rPr lang="en-US" sz="2800" dirty="0" err="1"/>
              <a:t>anders</a:t>
            </a:r>
            <a:r>
              <a:rPr lang="en-US" sz="2800" dirty="0"/>
              <a:t> </a:t>
            </a:r>
            <a:r>
              <a:rPr lang="en-US" sz="2800" dirty="0" err="1"/>
              <a:t>wil</a:t>
            </a:r>
            <a:endParaRPr lang="nl-NL" sz="2800" dirty="0"/>
          </a:p>
        </p:txBody>
      </p:sp>
      <p:sp>
        <p:nvSpPr>
          <p:cNvPr id="2" name="TextBox 1">
            <a:extLst>
              <a:ext uri="{FF2B5EF4-FFF2-40B4-BE49-F238E27FC236}">
                <a16:creationId xmlns:a16="http://schemas.microsoft.com/office/drawing/2014/main" id="{AE1C7C82-497C-4165-8132-47924F586EBD}"/>
              </a:ext>
            </a:extLst>
          </p:cNvPr>
          <p:cNvSpPr txBox="1"/>
          <p:nvPr/>
        </p:nvSpPr>
        <p:spPr>
          <a:xfrm>
            <a:off x="1752601" y="1781175"/>
            <a:ext cx="8382000" cy="2677656"/>
          </a:xfrm>
          <a:prstGeom prst="rect">
            <a:avLst/>
          </a:prstGeom>
          <a:noFill/>
        </p:spPr>
        <p:txBody>
          <a:bodyPr wrap="square" rtlCol="0">
            <a:spAutoFit/>
          </a:bodyPr>
          <a:lstStyle/>
          <a:p>
            <a:endParaRPr lang="en-GB" sz="2800" dirty="0"/>
          </a:p>
          <a:p>
            <a:r>
              <a:rPr lang="en-GB" sz="2800" dirty="0"/>
              <a:t>Het is </a:t>
            </a:r>
            <a:r>
              <a:rPr lang="en-GB" sz="2800" dirty="0" err="1"/>
              <a:t>als</a:t>
            </a:r>
            <a:r>
              <a:rPr lang="en-GB" sz="2800" dirty="0"/>
              <a:t> het </a:t>
            </a:r>
            <a:r>
              <a:rPr lang="en-GB" sz="2800" dirty="0" err="1"/>
              <a:t>verhaal</a:t>
            </a:r>
            <a:r>
              <a:rPr lang="en-GB" sz="2800" dirty="0"/>
              <a:t> van de </a:t>
            </a:r>
            <a:r>
              <a:rPr lang="en-GB" sz="2800" dirty="0" err="1"/>
              <a:t>kikker</a:t>
            </a:r>
            <a:r>
              <a:rPr lang="en-GB" sz="2800" dirty="0"/>
              <a:t> die steeds de halve </a:t>
            </a:r>
            <a:r>
              <a:rPr lang="en-GB" sz="2800" dirty="0" err="1"/>
              <a:t>afstand</a:t>
            </a:r>
            <a:r>
              <a:rPr lang="en-GB" sz="2800" dirty="0"/>
              <a:t> tot </a:t>
            </a:r>
            <a:r>
              <a:rPr lang="en-GB" sz="2800" dirty="0" err="1"/>
              <a:t>een</a:t>
            </a:r>
            <a:r>
              <a:rPr lang="en-GB" sz="2800" dirty="0"/>
              <a:t> </a:t>
            </a:r>
            <a:r>
              <a:rPr lang="en-GB" sz="2800" dirty="0" err="1"/>
              <a:t>muur</a:t>
            </a:r>
            <a:r>
              <a:rPr lang="en-GB" sz="2800" dirty="0"/>
              <a:t> </a:t>
            </a:r>
            <a:r>
              <a:rPr lang="en-GB" sz="2800" dirty="0" err="1"/>
              <a:t>springt</a:t>
            </a:r>
            <a:r>
              <a:rPr lang="en-GB" sz="2800" dirty="0"/>
              <a:t>. </a:t>
            </a:r>
          </a:p>
          <a:p>
            <a:endParaRPr lang="en-GB" sz="2800" dirty="0"/>
          </a:p>
          <a:p>
            <a:endParaRPr lang="en-GB" sz="2800" dirty="0"/>
          </a:p>
          <a:p>
            <a:endParaRPr lang="nl-NL" sz="2800" dirty="0"/>
          </a:p>
        </p:txBody>
      </p:sp>
      <p:sp>
        <p:nvSpPr>
          <p:cNvPr id="11" name="Arc 10">
            <a:extLst>
              <a:ext uri="{FF2B5EF4-FFF2-40B4-BE49-F238E27FC236}">
                <a16:creationId xmlns:a16="http://schemas.microsoft.com/office/drawing/2014/main" id="{DDE91FB3-BB5A-4676-9B73-EE8A012D5D88}"/>
              </a:ext>
            </a:extLst>
          </p:cNvPr>
          <p:cNvSpPr/>
          <p:nvPr/>
        </p:nvSpPr>
        <p:spPr>
          <a:xfrm rot="18693655">
            <a:off x="1939162" y="4646407"/>
            <a:ext cx="1396149" cy="1353403"/>
          </a:xfrm>
          <a:prstGeom prst="arc">
            <a:avLst>
              <a:gd name="adj1" fmla="val 14372025"/>
              <a:gd name="adj2" fmla="val 2303869"/>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2" name="Arc 11">
            <a:extLst>
              <a:ext uri="{FF2B5EF4-FFF2-40B4-BE49-F238E27FC236}">
                <a16:creationId xmlns:a16="http://schemas.microsoft.com/office/drawing/2014/main" id="{F1D878AA-816C-472B-B529-A100053D410D}"/>
              </a:ext>
            </a:extLst>
          </p:cNvPr>
          <p:cNvSpPr/>
          <p:nvPr/>
        </p:nvSpPr>
        <p:spPr>
          <a:xfrm rot="18693655">
            <a:off x="3292069" y="4906888"/>
            <a:ext cx="739748" cy="707501"/>
          </a:xfrm>
          <a:prstGeom prst="arc">
            <a:avLst>
              <a:gd name="adj1" fmla="val 14372025"/>
              <a:gd name="adj2" fmla="val 2303869"/>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cxnSp>
        <p:nvCxnSpPr>
          <p:cNvPr id="15" name="Straight Connector 14">
            <a:extLst>
              <a:ext uri="{FF2B5EF4-FFF2-40B4-BE49-F238E27FC236}">
                <a16:creationId xmlns:a16="http://schemas.microsoft.com/office/drawing/2014/main" id="{2A42B6D9-9A8E-43C4-9009-81711FE0ED74}"/>
              </a:ext>
            </a:extLst>
          </p:cNvPr>
          <p:cNvCxnSpPr>
            <a:cxnSpLocks/>
          </p:cNvCxnSpPr>
          <p:nvPr/>
        </p:nvCxnSpPr>
        <p:spPr>
          <a:xfrm>
            <a:off x="4679719" y="4081680"/>
            <a:ext cx="6280" cy="112241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4583CF9-5B48-4314-9693-496BE4E600D3}"/>
              </a:ext>
            </a:extLst>
          </p:cNvPr>
          <p:cNvCxnSpPr>
            <a:cxnSpLocks/>
          </p:cNvCxnSpPr>
          <p:nvPr/>
        </p:nvCxnSpPr>
        <p:spPr>
          <a:xfrm>
            <a:off x="1955248" y="5181811"/>
            <a:ext cx="2773458" cy="14559"/>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09466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329394F-D50D-496B-B4BD-BE51C301FF85}"/>
              </a:ext>
            </a:extLst>
          </p:cNvPr>
          <p:cNvCxnSpPr/>
          <p:nvPr/>
        </p:nvCxnSpPr>
        <p:spPr>
          <a:xfrm>
            <a:off x="0" y="962489"/>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AD8FC32-35E8-4F0E-93EF-3DE513B3BBD5}"/>
              </a:ext>
            </a:extLst>
          </p:cNvPr>
          <p:cNvSpPr txBox="1"/>
          <p:nvPr/>
        </p:nvSpPr>
        <p:spPr>
          <a:xfrm>
            <a:off x="1154097" y="213065"/>
            <a:ext cx="10531537" cy="523220"/>
          </a:xfrm>
          <a:prstGeom prst="rect">
            <a:avLst/>
          </a:prstGeom>
          <a:noFill/>
        </p:spPr>
        <p:txBody>
          <a:bodyPr wrap="none" rtlCol="0">
            <a:spAutoFit/>
          </a:bodyPr>
          <a:lstStyle/>
          <a:p>
            <a:r>
              <a:rPr lang="en-US" sz="2800" dirty="0" err="1"/>
              <a:t>Waarheid</a:t>
            </a:r>
            <a:r>
              <a:rPr lang="en-US" sz="2800" dirty="0"/>
              <a:t> </a:t>
            </a:r>
            <a:r>
              <a:rPr lang="en-US" sz="2800" dirty="0" err="1"/>
              <a:t>nummer</a:t>
            </a:r>
            <a:r>
              <a:rPr lang="en-US" sz="2800" dirty="0"/>
              <a:t> 4: </a:t>
            </a:r>
            <a:r>
              <a:rPr lang="en-US" sz="2800" dirty="0" err="1"/>
              <a:t>Standbevruchting</a:t>
            </a:r>
            <a:r>
              <a:rPr lang="en-US" sz="2800" dirty="0"/>
              <a:t> </a:t>
            </a:r>
            <a:r>
              <a:rPr lang="en-US" sz="2800" dirty="0" err="1"/>
              <a:t>werkt</a:t>
            </a:r>
            <a:r>
              <a:rPr lang="en-US" sz="2800" dirty="0"/>
              <a:t> </a:t>
            </a:r>
            <a:r>
              <a:rPr lang="en-US" sz="2800" dirty="0" err="1"/>
              <a:t>niet</a:t>
            </a:r>
            <a:r>
              <a:rPr lang="en-US" sz="2800" dirty="0"/>
              <a:t> </a:t>
            </a:r>
            <a:r>
              <a:rPr lang="en-US" sz="2800" dirty="0" err="1"/>
              <a:t>als</a:t>
            </a:r>
            <a:r>
              <a:rPr lang="en-US" sz="2800" dirty="0"/>
              <a:t> je wat </a:t>
            </a:r>
            <a:r>
              <a:rPr lang="en-US" sz="2800" dirty="0" err="1"/>
              <a:t>anders</a:t>
            </a:r>
            <a:r>
              <a:rPr lang="en-US" sz="2800" dirty="0"/>
              <a:t> </a:t>
            </a:r>
            <a:r>
              <a:rPr lang="en-US" sz="2800" dirty="0" err="1"/>
              <a:t>wil</a:t>
            </a:r>
            <a:endParaRPr lang="nl-NL" sz="2800" dirty="0"/>
          </a:p>
        </p:txBody>
      </p:sp>
      <p:sp>
        <p:nvSpPr>
          <p:cNvPr id="2" name="TextBox 1">
            <a:extLst>
              <a:ext uri="{FF2B5EF4-FFF2-40B4-BE49-F238E27FC236}">
                <a16:creationId xmlns:a16="http://schemas.microsoft.com/office/drawing/2014/main" id="{AE1C7C82-497C-4165-8132-47924F586EBD}"/>
              </a:ext>
            </a:extLst>
          </p:cNvPr>
          <p:cNvSpPr txBox="1"/>
          <p:nvPr/>
        </p:nvSpPr>
        <p:spPr>
          <a:xfrm>
            <a:off x="1752601" y="1781175"/>
            <a:ext cx="8382000" cy="2677656"/>
          </a:xfrm>
          <a:prstGeom prst="rect">
            <a:avLst/>
          </a:prstGeom>
          <a:noFill/>
        </p:spPr>
        <p:txBody>
          <a:bodyPr wrap="square" rtlCol="0">
            <a:spAutoFit/>
          </a:bodyPr>
          <a:lstStyle/>
          <a:p>
            <a:endParaRPr lang="en-GB" sz="2800" dirty="0"/>
          </a:p>
          <a:p>
            <a:r>
              <a:rPr lang="en-GB" sz="2800" dirty="0"/>
              <a:t>Het is </a:t>
            </a:r>
            <a:r>
              <a:rPr lang="en-GB" sz="2800" dirty="0" err="1"/>
              <a:t>als</a:t>
            </a:r>
            <a:r>
              <a:rPr lang="en-GB" sz="2800" dirty="0"/>
              <a:t> het </a:t>
            </a:r>
            <a:r>
              <a:rPr lang="en-GB" sz="2800" dirty="0" err="1"/>
              <a:t>verhaal</a:t>
            </a:r>
            <a:r>
              <a:rPr lang="en-GB" sz="2800" dirty="0"/>
              <a:t> van de </a:t>
            </a:r>
            <a:r>
              <a:rPr lang="en-GB" sz="2800" dirty="0" err="1"/>
              <a:t>kikker</a:t>
            </a:r>
            <a:r>
              <a:rPr lang="en-GB" sz="2800" dirty="0"/>
              <a:t> die steeds de halve </a:t>
            </a:r>
            <a:r>
              <a:rPr lang="en-GB" sz="2800" dirty="0" err="1"/>
              <a:t>afstand</a:t>
            </a:r>
            <a:r>
              <a:rPr lang="en-GB" sz="2800" dirty="0"/>
              <a:t> tot </a:t>
            </a:r>
            <a:r>
              <a:rPr lang="en-GB" sz="2800" dirty="0" err="1"/>
              <a:t>een</a:t>
            </a:r>
            <a:r>
              <a:rPr lang="en-GB" sz="2800" dirty="0"/>
              <a:t> </a:t>
            </a:r>
            <a:r>
              <a:rPr lang="en-GB" sz="2800" dirty="0" err="1"/>
              <a:t>muur</a:t>
            </a:r>
            <a:r>
              <a:rPr lang="en-GB" sz="2800" dirty="0"/>
              <a:t> </a:t>
            </a:r>
            <a:r>
              <a:rPr lang="en-GB" sz="2800" dirty="0" err="1"/>
              <a:t>springt</a:t>
            </a:r>
            <a:r>
              <a:rPr lang="en-GB" sz="2800" dirty="0"/>
              <a:t>. </a:t>
            </a:r>
          </a:p>
          <a:p>
            <a:endParaRPr lang="en-GB" sz="2800" dirty="0"/>
          </a:p>
          <a:p>
            <a:endParaRPr lang="en-GB" sz="2800" dirty="0"/>
          </a:p>
          <a:p>
            <a:endParaRPr lang="nl-NL" sz="2800" dirty="0"/>
          </a:p>
        </p:txBody>
      </p:sp>
      <p:sp>
        <p:nvSpPr>
          <p:cNvPr id="11" name="Arc 10">
            <a:extLst>
              <a:ext uri="{FF2B5EF4-FFF2-40B4-BE49-F238E27FC236}">
                <a16:creationId xmlns:a16="http://schemas.microsoft.com/office/drawing/2014/main" id="{DDE91FB3-BB5A-4676-9B73-EE8A012D5D88}"/>
              </a:ext>
            </a:extLst>
          </p:cNvPr>
          <p:cNvSpPr/>
          <p:nvPr/>
        </p:nvSpPr>
        <p:spPr>
          <a:xfrm rot="18693655">
            <a:off x="1939162" y="4646407"/>
            <a:ext cx="1396149" cy="1353403"/>
          </a:xfrm>
          <a:prstGeom prst="arc">
            <a:avLst>
              <a:gd name="adj1" fmla="val 14372025"/>
              <a:gd name="adj2" fmla="val 2303869"/>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2" name="Arc 11">
            <a:extLst>
              <a:ext uri="{FF2B5EF4-FFF2-40B4-BE49-F238E27FC236}">
                <a16:creationId xmlns:a16="http://schemas.microsoft.com/office/drawing/2014/main" id="{F1D878AA-816C-472B-B529-A100053D410D}"/>
              </a:ext>
            </a:extLst>
          </p:cNvPr>
          <p:cNvSpPr/>
          <p:nvPr/>
        </p:nvSpPr>
        <p:spPr>
          <a:xfrm rot="18693655">
            <a:off x="3292069" y="4906888"/>
            <a:ext cx="739748" cy="707501"/>
          </a:xfrm>
          <a:prstGeom prst="arc">
            <a:avLst>
              <a:gd name="adj1" fmla="val 14372025"/>
              <a:gd name="adj2" fmla="val 2303869"/>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cxnSp>
        <p:nvCxnSpPr>
          <p:cNvPr id="15" name="Straight Connector 14">
            <a:extLst>
              <a:ext uri="{FF2B5EF4-FFF2-40B4-BE49-F238E27FC236}">
                <a16:creationId xmlns:a16="http://schemas.microsoft.com/office/drawing/2014/main" id="{2A42B6D9-9A8E-43C4-9009-81711FE0ED74}"/>
              </a:ext>
            </a:extLst>
          </p:cNvPr>
          <p:cNvCxnSpPr>
            <a:cxnSpLocks/>
          </p:cNvCxnSpPr>
          <p:nvPr/>
        </p:nvCxnSpPr>
        <p:spPr>
          <a:xfrm>
            <a:off x="4672498" y="4073956"/>
            <a:ext cx="6280" cy="112241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7" name="Arc 16">
            <a:extLst>
              <a:ext uri="{FF2B5EF4-FFF2-40B4-BE49-F238E27FC236}">
                <a16:creationId xmlns:a16="http://schemas.microsoft.com/office/drawing/2014/main" id="{ABA2A07C-B215-446B-844E-87C7FCE11803}"/>
              </a:ext>
            </a:extLst>
          </p:cNvPr>
          <p:cNvSpPr/>
          <p:nvPr/>
        </p:nvSpPr>
        <p:spPr>
          <a:xfrm rot="18693655">
            <a:off x="4017181" y="5037350"/>
            <a:ext cx="385452" cy="381270"/>
          </a:xfrm>
          <a:prstGeom prst="arc">
            <a:avLst>
              <a:gd name="adj1" fmla="val 14372025"/>
              <a:gd name="adj2" fmla="val 2303869"/>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cxnSp>
        <p:nvCxnSpPr>
          <p:cNvPr id="20" name="Straight Connector 19">
            <a:extLst>
              <a:ext uri="{FF2B5EF4-FFF2-40B4-BE49-F238E27FC236}">
                <a16:creationId xmlns:a16="http://schemas.microsoft.com/office/drawing/2014/main" id="{54583CF9-5B48-4314-9693-496BE4E600D3}"/>
              </a:ext>
            </a:extLst>
          </p:cNvPr>
          <p:cNvCxnSpPr>
            <a:cxnSpLocks/>
          </p:cNvCxnSpPr>
          <p:nvPr/>
        </p:nvCxnSpPr>
        <p:spPr>
          <a:xfrm>
            <a:off x="1955248" y="5181811"/>
            <a:ext cx="2773458" cy="14559"/>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09168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329394F-D50D-496B-B4BD-BE51C301FF85}"/>
              </a:ext>
            </a:extLst>
          </p:cNvPr>
          <p:cNvCxnSpPr/>
          <p:nvPr/>
        </p:nvCxnSpPr>
        <p:spPr>
          <a:xfrm>
            <a:off x="0" y="962489"/>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AD8FC32-35E8-4F0E-93EF-3DE513B3BBD5}"/>
              </a:ext>
            </a:extLst>
          </p:cNvPr>
          <p:cNvSpPr txBox="1"/>
          <p:nvPr/>
        </p:nvSpPr>
        <p:spPr>
          <a:xfrm>
            <a:off x="1154097" y="213065"/>
            <a:ext cx="10531537" cy="523220"/>
          </a:xfrm>
          <a:prstGeom prst="rect">
            <a:avLst/>
          </a:prstGeom>
          <a:noFill/>
        </p:spPr>
        <p:txBody>
          <a:bodyPr wrap="none" rtlCol="0">
            <a:spAutoFit/>
          </a:bodyPr>
          <a:lstStyle/>
          <a:p>
            <a:r>
              <a:rPr lang="en-US" sz="2800" dirty="0" err="1"/>
              <a:t>Waarheid</a:t>
            </a:r>
            <a:r>
              <a:rPr lang="en-US" sz="2800" dirty="0"/>
              <a:t> </a:t>
            </a:r>
            <a:r>
              <a:rPr lang="en-US" sz="2800" dirty="0" err="1"/>
              <a:t>nummer</a:t>
            </a:r>
            <a:r>
              <a:rPr lang="en-US" sz="2800" dirty="0"/>
              <a:t> 4: </a:t>
            </a:r>
            <a:r>
              <a:rPr lang="en-US" sz="2800" dirty="0" err="1"/>
              <a:t>Standbevruchting</a:t>
            </a:r>
            <a:r>
              <a:rPr lang="en-US" sz="2800" dirty="0"/>
              <a:t> </a:t>
            </a:r>
            <a:r>
              <a:rPr lang="en-US" sz="2800" dirty="0" err="1"/>
              <a:t>werkt</a:t>
            </a:r>
            <a:r>
              <a:rPr lang="en-US" sz="2800" dirty="0"/>
              <a:t> </a:t>
            </a:r>
            <a:r>
              <a:rPr lang="en-US" sz="2800" dirty="0" err="1"/>
              <a:t>niet</a:t>
            </a:r>
            <a:r>
              <a:rPr lang="en-US" sz="2800" dirty="0"/>
              <a:t> </a:t>
            </a:r>
            <a:r>
              <a:rPr lang="en-US" sz="2800" dirty="0" err="1"/>
              <a:t>als</a:t>
            </a:r>
            <a:r>
              <a:rPr lang="en-US" sz="2800" dirty="0"/>
              <a:t> je wat </a:t>
            </a:r>
            <a:r>
              <a:rPr lang="en-US" sz="2800" dirty="0" err="1"/>
              <a:t>anders</a:t>
            </a:r>
            <a:r>
              <a:rPr lang="en-US" sz="2800" dirty="0"/>
              <a:t> </a:t>
            </a:r>
            <a:r>
              <a:rPr lang="en-US" sz="2800" dirty="0" err="1"/>
              <a:t>wil</a:t>
            </a:r>
            <a:endParaRPr lang="nl-NL" sz="2800" dirty="0"/>
          </a:p>
        </p:txBody>
      </p:sp>
      <p:sp>
        <p:nvSpPr>
          <p:cNvPr id="2" name="TextBox 1">
            <a:extLst>
              <a:ext uri="{FF2B5EF4-FFF2-40B4-BE49-F238E27FC236}">
                <a16:creationId xmlns:a16="http://schemas.microsoft.com/office/drawing/2014/main" id="{AE1C7C82-497C-4165-8132-47924F586EBD}"/>
              </a:ext>
            </a:extLst>
          </p:cNvPr>
          <p:cNvSpPr txBox="1"/>
          <p:nvPr/>
        </p:nvSpPr>
        <p:spPr>
          <a:xfrm>
            <a:off x="1752601" y="1781175"/>
            <a:ext cx="8382000" cy="2677656"/>
          </a:xfrm>
          <a:prstGeom prst="rect">
            <a:avLst/>
          </a:prstGeom>
          <a:noFill/>
        </p:spPr>
        <p:txBody>
          <a:bodyPr wrap="square" rtlCol="0">
            <a:spAutoFit/>
          </a:bodyPr>
          <a:lstStyle/>
          <a:p>
            <a:endParaRPr lang="en-GB" sz="2800" dirty="0"/>
          </a:p>
          <a:p>
            <a:r>
              <a:rPr lang="en-GB" sz="2800" dirty="0"/>
              <a:t>Het is </a:t>
            </a:r>
            <a:r>
              <a:rPr lang="en-GB" sz="2800" dirty="0" err="1"/>
              <a:t>als</a:t>
            </a:r>
            <a:r>
              <a:rPr lang="en-GB" sz="2800" dirty="0"/>
              <a:t> het </a:t>
            </a:r>
            <a:r>
              <a:rPr lang="en-GB" sz="2800" dirty="0" err="1"/>
              <a:t>verhaal</a:t>
            </a:r>
            <a:r>
              <a:rPr lang="en-GB" sz="2800" dirty="0"/>
              <a:t> van de </a:t>
            </a:r>
            <a:r>
              <a:rPr lang="en-GB" sz="2800" dirty="0" err="1"/>
              <a:t>kikker</a:t>
            </a:r>
            <a:r>
              <a:rPr lang="en-GB" sz="2800" dirty="0"/>
              <a:t> die steeds de halve </a:t>
            </a:r>
            <a:r>
              <a:rPr lang="en-GB" sz="2800" dirty="0" err="1"/>
              <a:t>afstand</a:t>
            </a:r>
            <a:r>
              <a:rPr lang="en-GB" sz="2800" dirty="0"/>
              <a:t> tot </a:t>
            </a:r>
            <a:r>
              <a:rPr lang="en-GB" sz="2800" dirty="0" err="1"/>
              <a:t>een</a:t>
            </a:r>
            <a:r>
              <a:rPr lang="en-GB" sz="2800" dirty="0"/>
              <a:t> </a:t>
            </a:r>
            <a:r>
              <a:rPr lang="en-GB" sz="2800" dirty="0" err="1"/>
              <a:t>muur</a:t>
            </a:r>
            <a:r>
              <a:rPr lang="en-GB" sz="2800" dirty="0"/>
              <a:t> </a:t>
            </a:r>
            <a:r>
              <a:rPr lang="en-GB" sz="2800" dirty="0" err="1"/>
              <a:t>springt</a:t>
            </a:r>
            <a:r>
              <a:rPr lang="en-GB" sz="2800" dirty="0"/>
              <a:t>. </a:t>
            </a:r>
          </a:p>
          <a:p>
            <a:endParaRPr lang="en-GB" sz="2800" dirty="0"/>
          </a:p>
          <a:p>
            <a:endParaRPr lang="en-GB" sz="2800" dirty="0"/>
          </a:p>
          <a:p>
            <a:endParaRPr lang="nl-NL" sz="2800" dirty="0"/>
          </a:p>
        </p:txBody>
      </p:sp>
      <p:sp>
        <p:nvSpPr>
          <p:cNvPr id="11" name="Arc 10">
            <a:extLst>
              <a:ext uri="{FF2B5EF4-FFF2-40B4-BE49-F238E27FC236}">
                <a16:creationId xmlns:a16="http://schemas.microsoft.com/office/drawing/2014/main" id="{DDE91FB3-BB5A-4676-9B73-EE8A012D5D88}"/>
              </a:ext>
            </a:extLst>
          </p:cNvPr>
          <p:cNvSpPr/>
          <p:nvPr/>
        </p:nvSpPr>
        <p:spPr>
          <a:xfrm rot="18693655">
            <a:off x="1939162" y="4646407"/>
            <a:ext cx="1396149" cy="1353403"/>
          </a:xfrm>
          <a:prstGeom prst="arc">
            <a:avLst>
              <a:gd name="adj1" fmla="val 14372025"/>
              <a:gd name="adj2" fmla="val 2303869"/>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2" name="Arc 11">
            <a:extLst>
              <a:ext uri="{FF2B5EF4-FFF2-40B4-BE49-F238E27FC236}">
                <a16:creationId xmlns:a16="http://schemas.microsoft.com/office/drawing/2014/main" id="{F1D878AA-816C-472B-B529-A100053D410D}"/>
              </a:ext>
            </a:extLst>
          </p:cNvPr>
          <p:cNvSpPr/>
          <p:nvPr/>
        </p:nvSpPr>
        <p:spPr>
          <a:xfrm rot="18693655">
            <a:off x="3292069" y="4906888"/>
            <a:ext cx="739748" cy="707501"/>
          </a:xfrm>
          <a:prstGeom prst="arc">
            <a:avLst>
              <a:gd name="adj1" fmla="val 14372025"/>
              <a:gd name="adj2" fmla="val 2303869"/>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cxnSp>
        <p:nvCxnSpPr>
          <p:cNvPr id="15" name="Straight Connector 14">
            <a:extLst>
              <a:ext uri="{FF2B5EF4-FFF2-40B4-BE49-F238E27FC236}">
                <a16:creationId xmlns:a16="http://schemas.microsoft.com/office/drawing/2014/main" id="{2A42B6D9-9A8E-43C4-9009-81711FE0ED74}"/>
              </a:ext>
            </a:extLst>
          </p:cNvPr>
          <p:cNvCxnSpPr>
            <a:cxnSpLocks/>
          </p:cNvCxnSpPr>
          <p:nvPr/>
        </p:nvCxnSpPr>
        <p:spPr>
          <a:xfrm>
            <a:off x="4679719" y="4081680"/>
            <a:ext cx="6280" cy="112241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7" name="Arc 16">
            <a:extLst>
              <a:ext uri="{FF2B5EF4-FFF2-40B4-BE49-F238E27FC236}">
                <a16:creationId xmlns:a16="http://schemas.microsoft.com/office/drawing/2014/main" id="{ABA2A07C-B215-446B-844E-87C7FCE11803}"/>
              </a:ext>
            </a:extLst>
          </p:cNvPr>
          <p:cNvSpPr/>
          <p:nvPr/>
        </p:nvSpPr>
        <p:spPr>
          <a:xfrm rot="18693655">
            <a:off x="4017181" y="5037350"/>
            <a:ext cx="385452" cy="381270"/>
          </a:xfrm>
          <a:prstGeom prst="arc">
            <a:avLst>
              <a:gd name="adj1" fmla="val 14372025"/>
              <a:gd name="adj2" fmla="val 2303869"/>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8" name="Arc 17">
            <a:extLst>
              <a:ext uri="{FF2B5EF4-FFF2-40B4-BE49-F238E27FC236}">
                <a16:creationId xmlns:a16="http://schemas.microsoft.com/office/drawing/2014/main" id="{5628C143-A1E8-4614-A81D-226FF1B747AC}"/>
              </a:ext>
            </a:extLst>
          </p:cNvPr>
          <p:cNvSpPr/>
          <p:nvPr/>
        </p:nvSpPr>
        <p:spPr>
          <a:xfrm rot="18693655">
            <a:off x="4414216" y="5111001"/>
            <a:ext cx="213494" cy="215854"/>
          </a:xfrm>
          <a:prstGeom prst="arc">
            <a:avLst>
              <a:gd name="adj1" fmla="val 14372025"/>
              <a:gd name="adj2" fmla="val 2303869"/>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cxnSp>
        <p:nvCxnSpPr>
          <p:cNvPr id="20" name="Straight Connector 19">
            <a:extLst>
              <a:ext uri="{FF2B5EF4-FFF2-40B4-BE49-F238E27FC236}">
                <a16:creationId xmlns:a16="http://schemas.microsoft.com/office/drawing/2014/main" id="{54583CF9-5B48-4314-9693-496BE4E600D3}"/>
              </a:ext>
            </a:extLst>
          </p:cNvPr>
          <p:cNvCxnSpPr>
            <a:cxnSpLocks/>
          </p:cNvCxnSpPr>
          <p:nvPr/>
        </p:nvCxnSpPr>
        <p:spPr>
          <a:xfrm>
            <a:off x="1955248" y="5181811"/>
            <a:ext cx="2773458" cy="14559"/>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60993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329394F-D50D-496B-B4BD-BE51C301FF85}"/>
              </a:ext>
            </a:extLst>
          </p:cNvPr>
          <p:cNvCxnSpPr/>
          <p:nvPr/>
        </p:nvCxnSpPr>
        <p:spPr>
          <a:xfrm>
            <a:off x="0" y="962489"/>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AD8FC32-35E8-4F0E-93EF-3DE513B3BBD5}"/>
              </a:ext>
            </a:extLst>
          </p:cNvPr>
          <p:cNvSpPr txBox="1"/>
          <p:nvPr/>
        </p:nvSpPr>
        <p:spPr>
          <a:xfrm>
            <a:off x="1154097" y="213065"/>
            <a:ext cx="10531537" cy="523220"/>
          </a:xfrm>
          <a:prstGeom prst="rect">
            <a:avLst/>
          </a:prstGeom>
          <a:noFill/>
        </p:spPr>
        <p:txBody>
          <a:bodyPr wrap="none" rtlCol="0">
            <a:spAutoFit/>
          </a:bodyPr>
          <a:lstStyle/>
          <a:p>
            <a:r>
              <a:rPr lang="en-US" sz="2800" dirty="0" err="1"/>
              <a:t>Waarheid</a:t>
            </a:r>
            <a:r>
              <a:rPr lang="en-US" sz="2800" dirty="0"/>
              <a:t> </a:t>
            </a:r>
            <a:r>
              <a:rPr lang="en-US" sz="2800" dirty="0" err="1"/>
              <a:t>nummer</a:t>
            </a:r>
            <a:r>
              <a:rPr lang="en-US" sz="2800" dirty="0"/>
              <a:t> 4: </a:t>
            </a:r>
            <a:r>
              <a:rPr lang="en-US" sz="2800" dirty="0" err="1"/>
              <a:t>Standbevruchting</a:t>
            </a:r>
            <a:r>
              <a:rPr lang="en-US" sz="2800" dirty="0"/>
              <a:t> </a:t>
            </a:r>
            <a:r>
              <a:rPr lang="en-US" sz="2800" dirty="0" err="1"/>
              <a:t>werkt</a:t>
            </a:r>
            <a:r>
              <a:rPr lang="en-US" sz="2800" dirty="0"/>
              <a:t> </a:t>
            </a:r>
            <a:r>
              <a:rPr lang="en-US" sz="2800" dirty="0" err="1"/>
              <a:t>niet</a:t>
            </a:r>
            <a:r>
              <a:rPr lang="en-US" sz="2800" dirty="0"/>
              <a:t> </a:t>
            </a:r>
            <a:r>
              <a:rPr lang="en-US" sz="2800" dirty="0" err="1"/>
              <a:t>als</a:t>
            </a:r>
            <a:r>
              <a:rPr lang="en-US" sz="2800" dirty="0"/>
              <a:t> je wat </a:t>
            </a:r>
            <a:r>
              <a:rPr lang="en-US" sz="2800" dirty="0" err="1"/>
              <a:t>anders</a:t>
            </a:r>
            <a:r>
              <a:rPr lang="en-US" sz="2800" dirty="0"/>
              <a:t> </a:t>
            </a:r>
            <a:r>
              <a:rPr lang="en-US" sz="2800" dirty="0" err="1"/>
              <a:t>wil</a:t>
            </a:r>
            <a:endParaRPr lang="nl-NL" sz="2800" dirty="0"/>
          </a:p>
        </p:txBody>
      </p:sp>
      <p:sp>
        <p:nvSpPr>
          <p:cNvPr id="3" name="TextBox 2">
            <a:extLst>
              <a:ext uri="{FF2B5EF4-FFF2-40B4-BE49-F238E27FC236}">
                <a16:creationId xmlns:a16="http://schemas.microsoft.com/office/drawing/2014/main" id="{1C14C613-4C2E-498E-8111-63CC3CE201B3}"/>
              </a:ext>
            </a:extLst>
          </p:cNvPr>
          <p:cNvSpPr txBox="1"/>
          <p:nvPr/>
        </p:nvSpPr>
        <p:spPr>
          <a:xfrm>
            <a:off x="1188605" y="1380226"/>
            <a:ext cx="6275500" cy="523220"/>
          </a:xfrm>
          <a:prstGeom prst="rect">
            <a:avLst/>
          </a:prstGeom>
          <a:noFill/>
        </p:spPr>
        <p:txBody>
          <a:bodyPr wrap="none" rtlCol="0">
            <a:spAutoFit/>
          </a:bodyPr>
          <a:lstStyle/>
          <a:p>
            <a:r>
              <a:rPr lang="en-US" sz="2800" dirty="0"/>
              <a:t>Dan </a:t>
            </a:r>
            <a:r>
              <a:rPr lang="en-US" sz="2800" dirty="0" err="1"/>
              <a:t>bevruchting</a:t>
            </a:r>
            <a:r>
              <a:rPr lang="en-US" sz="2800" dirty="0"/>
              <a:t> op </a:t>
            </a:r>
            <a:r>
              <a:rPr lang="en-US" sz="2800" dirty="0" err="1"/>
              <a:t>een</a:t>
            </a:r>
            <a:r>
              <a:rPr lang="en-US" sz="2800" dirty="0"/>
              <a:t> </a:t>
            </a:r>
            <a:r>
              <a:rPr lang="en-US" sz="2800" dirty="0" err="1"/>
              <a:t>eiland</a:t>
            </a:r>
            <a:r>
              <a:rPr lang="en-US" sz="2800" dirty="0"/>
              <a:t>  of met KI.</a:t>
            </a:r>
            <a:r>
              <a:rPr lang="en-US" dirty="0"/>
              <a:t> </a:t>
            </a:r>
            <a:endParaRPr lang="nl-NL" dirty="0"/>
          </a:p>
        </p:txBody>
      </p:sp>
      <p:sp>
        <p:nvSpPr>
          <p:cNvPr id="8" name="TextBox 7">
            <a:extLst>
              <a:ext uri="{FF2B5EF4-FFF2-40B4-BE49-F238E27FC236}">
                <a16:creationId xmlns:a16="http://schemas.microsoft.com/office/drawing/2014/main" id="{A3866342-30C0-41B7-A937-8CC782EE463B}"/>
              </a:ext>
            </a:extLst>
          </p:cNvPr>
          <p:cNvSpPr txBox="1"/>
          <p:nvPr/>
        </p:nvSpPr>
        <p:spPr>
          <a:xfrm>
            <a:off x="1516958" y="4603078"/>
            <a:ext cx="1024639" cy="369332"/>
          </a:xfrm>
          <a:prstGeom prst="rect">
            <a:avLst/>
          </a:prstGeom>
          <a:noFill/>
        </p:spPr>
        <p:txBody>
          <a:bodyPr wrap="none" rtlCol="0">
            <a:spAutoFit/>
          </a:bodyPr>
          <a:lstStyle/>
          <a:p>
            <a:r>
              <a:rPr lang="en-US" dirty="0" err="1"/>
              <a:t>Ameland</a:t>
            </a:r>
            <a:endParaRPr lang="nl-NL" dirty="0"/>
          </a:p>
        </p:txBody>
      </p:sp>
      <p:pic>
        <p:nvPicPr>
          <p:cNvPr id="10" name="Picture 9">
            <a:extLst>
              <a:ext uri="{FF2B5EF4-FFF2-40B4-BE49-F238E27FC236}">
                <a16:creationId xmlns:a16="http://schemas.microsoft.com/office/drawing/2014/main" id="{64A229D1-ACA7-460F-BDE4-BAC75C4701C9}"/>
              </a:ext>
            </a:extLst>
          </p:cNvPr>
          <p:cNvPicPr>
            <a:picLocks noChangeAspect="1"/>
          </p:cNvPicPr>
          <p:nvPr/>
        </p:nvPicPr>
        <p:blipFill>
          <a:blip r:embed="rId3"/>
          <a:stretch>
            <a:fillRect/>
          </a:stretch>
        </p:blipFill>
        <p:spPr>
          <a:xfrm>
            <a:off x="2541597" y="2468712"/>
            <a:ext cx="9053345" cy="2385267"/>
          </a:xfrm>
          <a:prstGeom prst="rect">
            <a:avLst/>
          </a:prstGeom>
          <a:ln w="28575">
            <a:solidFill>
              <a:schemeClr val="tx1"/>
            </a:solidFill>
          </a:ln>
        </p:spPr>
      </p:pic>
      <p:pic>
        <p:nvPicPr>
          <p:cNvPr id="7" name="Picture 6">
            <a:extLst>
              <a:ext uri="{FF2B5EF4-FFF2-40B4-BE49-F238E27FC236}">
                <a16:creationId xmlns:a16="http://schemas.microsoft.com/office/drawing/2014/main" id="{354AC257-5BC7-430D-BBB6-EAB1D4F0D865}"/>
              </a:ext>
            </a:extLst>
          </p:cNvPr>
          <p:cNvPicPr>
            <a:picLocks noChangeAspect="1"/>
          </p:cNvPicPr>
          <p:nvPr/>
        </p:nvPicPr>
        <p:blipFill>
          <a:blip r:embed="rId4"/>
          <a:stretch>
            <a:fillRect/>
          </a:stretch>
        </p:blipFill>
        <p:spPr>
          <a:xfrm>
            <a:off x="225193" y="1917756"/>
            <a:ext cx="3783688" cy="2671496"/>
          </a:xfrm>
          <a:prstGeom prst="rect">
            <a:avLst/>
          </a:prstGeom>
          <a:ln w="28575">
            <a:solidFill>
              <a:srgbClr val="FFFF00"/>
            </a:solidFill>
          </a:ln>
        </p:spPr>
      </p:pic>
      <p:sp>
        <p:nvSpPr>
          <p:cNvPr id="11" name="TextBox 10">
            <a:extLst>
              <a:ext uri="{FF2B5EF4-FFF2-40B4-BE49-F238E27FC236}">
                <a16:creationId xmlns:a16="http://schemas.microsoft.com/office/drawing/2014/main" id="{FEF0BF6F-BAE0-4668-8CBF-DEBA6DB8189F}"/>
              </a:ext>
            </a:extLst>
          </p:cNvPr>
          <p:cNvSpPr txBox="1"/>
          <p:nvPr/>
        </p:nvSpPr>
        <p:spPr>
          <a:xfrm>
            <a:off x="4163687" y="4853979"/>
            <a:ext cx="2187971" cy="369332"/>
          </a:xfrm>
          <a:prstGeom prst="rect">
            <a:avLst/>
          </a:prstGeom>
          <a:noFill/>
        </p:spPr>
        <p:txBody>
          <a:bodyPr wrap="none" rtlCol="0">
            <a:spAutoFit/>
          </a:bodyPr>
          <a:lstStyle/>
          <a:p>
            <a:r>
              <a:rPr lang="en-US" dirty="0"/>
              <a:t>Op </a:t>
            </a:r>
            <a:r>
              <a:rPr lang="en-US" dirty="0" err="1"/>
              <a:t>weg</a:t>
            </a:r>
            <a:r>
              <a:rPr lang="en-US" dirty="0"/>
              <a:t> </a:t>
            </a:r>
            <a:r>
              <a:rPr lang="en-US" dirty="0" err="1"/>
              <a:t>naar</a:t>
            </a:r>
            <a:r>
              <a:rPr lang="en-US" dirty="0"/>
              <a:t> </a:t>
            </a:r>
            <a:r>
              <a:rPr lang="en-US" dirty="0" err="1"/>
              <a:t>Vlieland</a:t>
            </a:r>
            <a:endParaRPr lang="nl-NL" dirty="0"/>
          </a:p>
        </p:txBody>
      </p:sp>
      <p:pic>
        <p:nvPicPr>
          <p:cNvPr id="13" name="Picture 12" descr="A picture containing person, indoor, hand, metal&#10;&#10;Description automatically generated">
            <a:extLst>
              <a:ext uri="{FF2B5EF4-FFF2-40B4-BE49-F238E27FC236}">
                <a16:creationId xmlns:a16="http://schemas.microsoft.com/office/drawing/2014/main" id="{DED1FF33-C000-4FC3-88DC-65324ECF06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3120" y="3850609"/>
            <a:ext cx="3577898" cy="2385266"/>
          </a:xfrm>
          <a:prstGeom prst="rect">
            <a:avLst/>
          </a:prstGeom>
          <a:ln w="28575">
            <a:solidFill>
              <a:srgbClr val="FFFF00"/>
            </a:solidFill>
          </a:ln>
        </p:spPr>
      </p:pic>
      <p:sp>
        <p:nvSpPr>
          <p:cNvPr id="14" name="TextBox 13">
            <a:extLst>
              <a:ext uri="{FF2B5EF4-FFF2-40B4-BE49-F238E27FC236}">
                <a16:creationId xmlns:a16="http://schemas.microsoft.com/office/drawing/2014/main" id="{0CAECE37-691F-493A-BE5F-7D6E63FA7C31}"/>
              </a:ext>
            </a:extLst>
          </p:cNvPr>
          <p:cNvSpPr txBox="1"/>
          <p:nvPr/>
        </p:nvSpPr>
        <p:spPr>
          <a:xfrm>
            <a:off x="9412915" y="6193923"/>
            <a:ext cx="1269450" cy="369332"/>
          </a:xfrm>
          <a:prstGeom prst="rect">
            <a:avLst/>
          </a:prstGeom>
          <a:noFill/>
        </p:spPr>
        <p:txBody>
          <a:bodyPr wrap="none" rtlCol="0">
            <a:spAutoFit/>
          </a:bodyPr>
          <a:lstStyle/>
          <a:p>
            <a:r>
              <a:rPr lang="en-US" dirty="0"/>
              <a:t>KI-</a:t>
            </a:r>
            <a:r>
              <a:rPr lang="en-US" dirty="0" err="1"/>
              <a:t>apparaat</a:t>
            </a:r>
            <a:endParaRPr lang="nl-NL" dirty="0"/>
          </a:p>
        </p:txBody>
      </p:sp>
    </p:spTree>
    <p:extLst>
      <p:ext uri="{BB962C8B-B14F-4D97-AF65-F5344CB8AC3E}">
        <p14:creationId xmlns:p14="http://schemas.microsoft.com/office/powerpoint/2010/main" val="16248990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329394F-D50D-496B-B4BD-BE51C301FF85}"/>
              </a:ext>
            </a:extLst>
          </p:cNvPr>
          <p:cNvCxnSpPr/>
          <p:nvPr/>
        </p:nvCxnSpPr>
        <p:spPr>
          <a:xfrm>
            <a:off x="0" y="962489"/>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AD8FC32-35E8-4F0E-93EF-3DE513B3BBD5}"/>
              </a:ext>
            </a:extLst>
          </p:cNvPr>
          <p:cNvSpPr txBox="1"/>
          <p:nvPr/>
        </p:nvSpPr>
        <p:spPr>
          <a:xfrm>
            <a:off x="1154097" y="213065"/>
            <a:ext cx="10531537" cy="523220"/>
          </a:xfrm>
          <a:prstGeom prst="rect">
            <a:avLst/>
          </a:prstGeom>
          <a:noFill/>
        </p:spPr>
        <p:txBody>
          <a:bodyPr wrap="none" rtlCol="0">
            <a:spAutoFit/>
          </a:bodyPr>
          <a:lstStyle/>
          <a:p>
            <a:r>
              <a:rPr lang="en-US" sz="2800" dirty="0" err="1"/>
              <a:t>Waarheid</a:t>
            </a:r>
            <a:r>
              <a:rPr lang="en-US" sz="2800" dirty="0"/>
              <a:t> </a:t>
            </a:r>
            <a:r>
              <a:rPr lang="en-US" sz="2800" dirty="0" err="1"/>
              <a:t>nummer</a:t>
            </a:r>
            <a:r>
              <a:rPr lang="en-US" sz="2800" dirty="0"/>
              <a:t> 4: </a:t>
            </a:r>
            <a:r>
              <a:rPr lang="en-US" sz="2800" dirty="0" err="1"/>
              <a:t>Standbevruchting</a:t>
            </a:r>
            <a:r>
              <a:rPr lang="en-US" sz="2800" dirty="0"/>
              <a:t> </a:t>
            </a:r>
            <a:r>
              <a:rPr lang="en-US" sz="2800" dirty="0" err="1"/>
              <a:t>werkt</a:t>
            </a:r>
            <a:r>
              <a:rPr lang="en-US" sz="2800" dirty="0"/>
              <a:t> </a:t>
            </a:r>
            <a:r>
              <a:rPr lang="en-US" sz="2800" dirty="0" err="1"/>
              <a:t>niet</a:t>
            </a:r>
            <a:r>
              <a:rPr lang="en-US" sz="2800" dirty="0"/>
              <a:t> </a:t>
            </a:r>
            <a:r>
              <a:rPr lang="en-US" sz="2800" dirty="0" err="1"/>
              <a:t>als</a:t>
            </a:r>
            <a:r>
              <a:rPr lang="en-US" sz="2800" dirty="0"/>
              <a:t> je wat </a:t>
            </a:r>
            <a:r>
              <a:rPr lang="en-US" sz="2800" dirty="0" err="1"/>
              <a:t>anders</a:t>
            </a:r>
            <a:r>
              <a:rPr lang="en-US" sz="2800" dirty="0"/>
              <a:t> </a:t>
            </a:r>
            <a:r>
              <a:rPr lang="en-US" sz="2800" dirty="0" err="1"/>
              <a:t>wil</a:t>
            </a:r>
            <a:endParaRPr lang="nl-NL" sz="2800" dirty="0"/>
          </a:p>
        </p:txBody>
      </p:sp>
      <p:sp>
        <p:nvSpPr>
          <p:cNvPr id="3" name="TextBox 2">
            <a:extLst>
              <a:ext uri="{FF2B5EF4-FFF2-40B4-BE49-F238E27FC236}">
                <a16:creationId xmlns:a16="http://schemas.microsoft.com/office/drawing/2014/main" id="{1C14C613-4C2E-498E-8111-63CC3CE201B3}"/>
              </a:ext>
            </a:extLst>
          </p:cNvPr>
          <p:cNvSpPr txBox="1"/>
          <p:nvPr/>
        </p:nvSpPr>
        <p:spPr>
          <a:xfrm>
            <a:off x="1188605" y="1380226"/>
            <a:ext cx="6220998" cy="954107"/>
          </a:xfrm>
          <a:prstGeom prst="rect">
            <a:avLst/>
          </a:prstGeom>
          <a:noFill/>
        </p:spPr>
        <p:txBody>
          <a:bodyPr wrap="none" rtlCol="0">
            <a:spAutoFit/>
          </a:bodyPr>
          <a:lstStyle/>
          <a:p>
            <a:r>
              <a:rPr lang="en-US" sz="2800" dirty="0"/>
              <a:t>Dan </a:t>
            </a:r>
            <a:r>
              <a:rPr lang="en-US" sz="2800" dirty="0" err="1"/>
              <a:t>bevruchting</a:t>
            </a:r>
            <a:r>
              <a:rPr lang="en-US" sz="2800" dirty="0"/>
              <a:t> op </a:t>
            </a:r>
            <a:r>
              <a:rPr lang="en-US" sz="2800" dirty="0" err="1"/>
              <a:t>een</a:t>
            </a:r>
            <a:r>
              <a:rPr lang="en-US" sz="2800" dirty="0"/>
              <a:t> </a:t>
            </a:r>
            <a:r>
              <a:rPr lang="en-US" sz="2800" dirty="0" err="1"/>
              <a:t>eiland</a:t>
            </a:r>
            <a:r>
              <a:rPr lang="en-US" sz="2800" dirty="0"/>
              <a:t>  of met KI,</a:t>
            </a:r>
          </a:p>
          <a:p>
            <a:r>
              <a:rPr lang="en-US" sz="2800" dirty="0" err="1"/>
              <a:t>voorafgegaan</a:t>
            </a:r>
            <a:r>
              <a:rPr lang="en-US" sz="2800" dirty="0"/>
              <a:t> door </a:t>
            </a:r>
            <a:r>
              <a:rPr lang="en-US" sz="2800" dirty="0" err="1"/>
              <a:t>koninginnenteelt</a:t>
            </a:r>
            <a:r>
              <a:rPr lang="en-US" sz="2800" dirty="0"/>
              <a:t>.</a:t>
            </a:r>
            <a:endParaRPr lang="nl-NL" dirty="0"/>
          </a:p>
        </p:txBody>
      </p:sp>
      <p:pic>
        <p:nvPicPr>
          <p:cNvPr id="1026" name="Picture 2">
            <a:extLst>
              <a:ext uri="{FF2B5EF4-FFF2-40B4-BE49-F238E27FC236}">
                <a16:creationId xmlns:a16="http://schemas.microsoft.com/office/drawing/2014/main" id="{50550D27-D567-45B0-80D5-E76BDFB424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9104" y="2716086"/>
            <a:ext cx="4463763" cy="29907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5FAD18E-7263-40CA-AF52-D205D6C4E220}"/>
              </a:ext>
            </a:extLst>
          </p:cNvPr>
          <p:cNvSpPr txBox="1"/>
          <p:nvPr/>
        </p:nvSpPr>
        <p:spPr>
          <a:xfrm>
            <a:off x="4241895" y="5706807"/>
            <a:ext cx="4601786" cy="369332"/>
          </a:xfrm>
          <a:prstGeom prst="rect">
            <a:avLst/>
          </a:prstGeom>
          <a:noFill/>
        </p:spPr>
        <p:txBody>
          <a:bodyPr wrap="square" rtlCol="0">
            <a:spAutoFit/>
          </a:bodyPr>
          <a:lstStyle/>
          <a:p>
            <a:r>
              <a:rPr lang="en-US" dirty="0" err="1"/>
              <a:t>Teeltraam</a:t>
            </a:r>
            <a:r>
              <a:rPr lang="en-US" dirty="0"/>
              <a:t> met </a:t>
            </a:r>
            <a:r>
              <a:rPr lang="en-US" dirty="0" err="1"/>
              <a:t>ingekooide</a:t>
            </a:r>
            <a:r>
              <a:rPr lang="en-US" dirty="0"/>
              <a:t> </a:t>
            </a:r>
            <a:r>
              <a:rPr lang="en-US" dirty="0" err="1"/>
              <a:t>koninginnendoppen</a:t>
            </a:r>
            <a:endParaRPr lang="nl-NL" dirty="0"/>
          </a:p>
        </p:txBody>
      </p:sp>
      <p:pic>
        <p:nvPicPr>
          <p:cNvPr id="1028" name="Picture 4">
            <a:extLst>
              <a:ext uri="{FF2B5EF4-FFF2-40B4-BE49-F238E27FC236}">
                <a16:creationId xmlns:a16="http://schemas.microsoft.com/office/drawing/2014/main" id="{85AB3190-0F85-4F9E-8A76-0180CFC01B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4494" y="3670506"/>
            <a:ext cx="2349944" cy="24736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793E84C8-5C81-4559-81C8-20B079E72424}"/>
              </a:ext>
            </a:extLst>
          </p:cNvPr>
          <p:cNvPicPr>
            <a:picLocks noChangeAspect="1"/>
          </p:cNvPicPr>
          <p:nvPr/>
        </p:nvPicPr>
        <p:blipFill>
          <a:blip r:embed="rId5"/>
          <a:stretch>
            <a:fillRect/>
          </a:stretch>
        </p:blipFill>
        <p:spPr>
          <a:xfrm>
            <a:off x="589876" y="2730927"/>
            <a:ext cx="3447286" cy="2607496"/>
          </a:xfrm>
          <a:prstGeom prst="rect">
            <a:avLst/>
          </a:prstGeom>
        </p:spPr>
      </p:pic>
      <p:sp>
        <p:nvSpPr>
          <p:cNvPr id="16" name="TextBox 15">
            <a:extLst>
              <a:ext uri="{FF2B5EF4-FFF2-40B4-BE49-F238E27FC236}">
                <a16:creationId xmlns:a16="http://schemas.microsoft.com/office/drawing/2014/main" id="{DDC1F112-A899-48F6-B44E-4A2CF82218EE}"/>
              </a:ext>
            </a:extLst>
          </p:cNvPr>
          <p:cNvSpPr txBox="1"/>
          <p:nvPr/>
        </p:nvSpPr>
        <p:spPr>
          <a:xfrm>
            <a:off x="1530809" y="5300038"/>
            <a:ext cx="1213045" cy="369332"/>
          </a:xfrm>
          <a:prstGeom prst="rect">
            <a:avLst/>
          </a:prstGeom>
          <a:noFill/>
        </p:spPr>
        <p:txBody>
          <a:bodyPr wrap="square" rtlCol="0">
            <a:spAutoFit/>
          </a:bodyPr>
          <a:lstStyle/>
          <a:p>
            <a:r>
              <a:rPr lang="en-US" dirty="0" err="1"/>
              <a:t>Overlarven</a:t>
            </a:r>
            <a:endParaRPr lang="nl-NL" dirty="0"/>
          </a:p>
        </p:txBody>
      </p:sp>
      <p:sp>
        <p:nvSpPr>
          <p:cNvPr id="18" name="TextBox 17">
            <a:extLst>
              <a:ext uri="{FF2B5EF4-FFF2-40B4-BE49-F238E27FC236}">
                <a16:creationId xmlns:a16="http://schemas.microsoft.com/office/drawing/2014/main" id="{EDC87ABB-1C24-4784-8A77-66A6AB94DB65}"/>
              </a:ext>
            </a:extLst>
          </p:cNvPr>
          <p:cNvSpPr txBox="1"/>
          <p:nvPr/>
        </p:nvSpPr>
        <p:spPr>
          <a:xfrm>
            <a:off x="589876" y="5571276"/>
            <a:ext cx="3490392" cy="307777"/>
          </a:xfrm>
          <a:prstGeom prst="rect">
            <a:avLst/>
          </a:prstGeom>
          <a:noFill/>
        </p:spPr>
        <p:txBody>
          <a:bodyPr wrap="square">
            <a:spAutoFit/>
          </a:bodyPr>
          <a:lstStyle/>
          <a:p>
            <a:r>
              <a:rPr lang="nl-NL" sz="1400" dirty="0"/>
              <a:t>KadercursusKoniginnenteelt-IMME-191028</a:t>
            </a:r>
          </a:p>
        </p:txBody>
      </p:sp>
      <p:sp>
        <p:nvSpPr>
          <p:cNvPr id="19" name="TextBox 18">
            <a:extLst>
              <a:ext uri="{FF2B5EF4-FFF2-40B4-BE49-F238E27FC236}">
                <a16:creationId xmlns:a16="http://schemas.microsoft.com/office/drawing/2014/main" id="{0FA79851-3576-493A-AEEB-4E24DD5D43E3}"/>
              </a:ext>
            </a:extLst>
          </p:cNvPr>
          <p:cNvSpPr txBox="1"/>
          <p:nvPr/>
        </p:nvSpPr>
        <p:spPr>
          <a:xfrm>
            <a:off x="7708573" y="5990242"/>
            <a:ext cx="1054294" cy="307777"/>
          </a:xfrm>
          <a:prstGeom prst="rect">
            <a:avLst/>
          </a:prstGeom>
          <a:noFill/>
        </p:spPr>
        <p:txBody>
          <a:bodyPr wrap="square">
            <a:spAutoFit/>
          </a:bodyPr>
          <a:lstStyle/>
          <a:p>
            <a:r>
              <a:rPr lang="nl-NL" sz="1400" dirty="0"/>
              <a:t>VCI-website</a:t>
            </a:r>
          </a:p>
        </p:txBody>
      </p:sp>
      <p:sp>
        <p:nvSpPr>
          <p:cNvPr id="20" name="TextBox 19">
            <a:extLst>
              <a:ext uri="{FF2B5EF4-FFF2-40B4-BE49-F238E27FC236}">
                <a16:creationId xmlns:a16="http://schemas.microsoft.com/office/drawing/2014/main" id="{D21405B2-B532-4B38-9FCD-53D27E6EA2C9}"/>
              </a:ext>
            </a:extLst>
          </p:cNvPr>
          <p:cNvSpPr txBox="1"/>
          <p:nvPr/>
        </p:nvSpPr>
        <p:spPr>
          <a:xfrm>
            <a:off x="10309583" y="6337158"/>
            <a:ext cx="1054294" cy="307777"/>
          </a:xfrm>
          <a:prstGeom prst="rect">
            <a:avLst/>
          </a:prstGeom>
          <a:noFill/>
        </p:spPr>
        <p:txBody>
          <a:bodyPr wrap="square">
            <a:spAutoFit/>
          </a:bodyPr>
          <a:lstStyle/>
          <a:p>
            <a:r>
              <a:rPr lang="nl-NL" sz="1400" dirty="0"/>
              <a:t>VCI-website</a:t>
            </a:r>
          </a:p>
        </p:txBody>
      </p:sp>
      <p:sp>
        <p:nvSpPr>
          <p:cNvPr id="22" name="TextBox 21">
            <a:extLst>
              <a:ext uri="{FF2B5EF4-FFF2-40B4-BE49-F238E27FC236}">
                <a16:creationId xmlns:a16="http://schemas.microsoft.com/office/drawing/2014/main" id="{D2E60EB5-2602-4EBF-BE30-ACBD4CB792EA}"/>
              </a:ext>
            </a:extLst>
          </p:cNvPr>
          <p:cNvSpPr txBox="1"/>
          <p:nvPr/>
        </p:nvSpPr>
        <p:spPr>
          <a:xfrm>
            <a:off x="9396851" y="6076139"/>
            <a:ext cx="2003485" cy="369332"/>
          </a:xfrm>
          <a:prstGeom prst="rect">
            <a:avLst/>
          </a:prstGeom>
          <a:noFill/>
        </p:spPr>
        <p:txBody>
          <a:bodyPr wrap="square">
            <a:spAutoFit/>
          </a:bodyPr>
          <a:lstStyle/>
          <a:p>
            <a:r>
              <a:rPr lang="en-US" dirty="0" err="1"/>
              <a:t>Gemerkte</a:t>
            </a:r>
            <a:r>
              <a:rPr lang="en-US" dirty="0"/>
              <a:t> </a:t>
            </a:r>
            <a:r>
              <a:rPr lang="en-US" dirty="0" err="1"/>
              <a:t>koningin</a:t>
            </a:r>
            <a:endParaRPr lang="nl-NL" dirty="0"/>
          </a:p>
        </p:txBody>
      </p:sp>
    </p:spTree>
    <p:extLst>
      <p:ext uri="{BB962C8B-B14F-4D97-AF65-F5344CB8AC3E}">
        <p14:creationId xmlns:p14="http://schemas.microsoft.com/office/powerpoint/2010/main" val="15238912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329394F-D50D-496B-B4BD-BE51C301FF85}"/>
              </a:ext>
            </a:extLst>
          </p:cNvPr>
          <p:cNvCxnSpPr/>
          <p:nvPr/>
        </p:nvCxnSpPr>
        <p:spPr>
          <a:xfrm>
            <a:off x="0" y="962489"/>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AD8FC32-35E8-4F0E-93EF-3DE513B3BBD5}"/>
              </a:ext>
            </a:extLst>
          </p:cNvPr>
          <p:cNvSpPr txBox="1"/>
          <p:nvPr/>
        </p:nvSpPr>
        <p:spPr>
          <a:xfrm>
            <a:off x="1154097" y="213065"/>
            <a:ext cx="5334409" cy="523220"/>
          </a:xfrm>
          <a:prstGeom prst="rect">
            <a:avLst/>
          </a:prstGeom>
          <a:noFill/>
        </p:spPr>
        <p:txBody>
          <a:bodyPr wrap="none" rtlCol="0">
            <a:spAutoFit/>
          </a:bodyPr>
          <a:lstStyle/>
          <a:p>
            <a:r>
              <a:rPr lang="en-US" sz="2800" dirty="0" err="1"/>
              <a:t>Deel</a:t>
            </a:r>
            <a:r>
              <a:rPr lang="en-US" sz="2800" dirty="0"/>
              <a:t> 1: Over </a:t>
            </a:r>
            <a:r>
              <a:rPr lang="en-US" sz="2800" dirty="0" err="1"/>
              <a:t>selectie</a:t>
            </a:r>
            <a:r>
              <a:rPr lang="en-US" sz="2800" dirty="0"/>
              <a:t>. </a:t>
            </a:r>
            <a:r>
              <a:rPr lang="en-US" sz="2800" dirty="0" err="1"/>
              <a:t>Samenvatting</a:t>
            </a:r>
            <a:endParaRPr lang="nl-NL" sz="2800" dirty="0"/>
          </a:p>
        </p:txBody>
      </p:sp>
      <p:sp>
        <p:nvSpPr>
          <p:cNvPr id="4" name="TextBox 3">
            <a:extLst>
              <a:ext uri="{FF2B5EF4-FFF2-40B4-BE49-F238E27FC236}">
                <a16:creationId xmlns:a16="http://schemas.microsoft.com/office/drawing/2014/main" id="{DC2A849F-180F-47B8-8ECD-0A22A2854FEC}"/>
              </a:ext>
            </a:extLst>
          </p:cNvPr>
          <p:cNvSpPr txBox="1"/>
          <p:nvPr/>
        </p:nvSpPr>
        <p:spPr>
          <a:xfrm>
            <a:off x="1154097" y="1714061"/>
            <a:ext cx="6244338" cy="523220"/>
          </a:xfrm>
          <a:prstGeom prst="rect">
            <a:avLst/>
          </a:prstGeom>
          <a:noFill/>
        </p:spPr>
        <p:txBody>
          <a:bodyPr wrap="none" rtlCol="0">
            <a:spAutoFit/>
          </a:bodyPr>
          <a:lstStyle/>
          <a:p>
            <a:r>
              <a:rPr lang="en-US" sz="2800" dirty="0"/>
              <a:t>Waarheid nummer 1: Selectie werkt altijd</a:t>
            </a:r>
            <a:endParaRPr lang="nl-NL" sz="2800" dirty="0"/>
          </a:p>
        </p:txBody>
      </p:sp>
      <p:sp>
        <p:nvSpPr>
          <p:cNvPr id="7" name="TextBox 6">
            <a:extLst>
              <a:ext uri="{FF2B5EF4-FFF2-40B4-BE49-F238E27FC236}">
                <a16:creationId xmlns:a16="http://schemas.microsoft.com/office/drawing/2014/main" id="{32C3C94E-0088-426C-8E78-0CC7773D5AF1}"/>
              </a:ext>
            </a:extLst>
          </p:cNvPr>
          <p:cNvSpPr txBox="1"/>
          <p:nvPr/>
        </p:nvSpPr>
        <p:spPr>
          <a:xfrm>
            <a:off x="1154097" y="2412801"/>
            <a:ext cx="10501465" cy="954107"/>
          </a:xfrm>
          <a:prstGeom prst="rect">
            <a:avLst/>
          </a:prstGeom>
          <a:noFill/>
        </p:spPr>
        <p:txBody>
          <a:bodyPr wrap="none" rtlCol="0">
            <a:spAutoFit/>
          </a:bodyPr>
          <a:lstStyle/>
          <a:p>
            <a:r>
              <a:rPr lang="en-US" sz="2800" dirty="0"/>
              <a:t>Waarheid nummer 2: Selectie werkt altijd, ook als je er niet op uit bent</a:t>
            </a:r>
            <a:endParaRPr lang="nl-NL" sz="2800" dirty="0"/>
          </a:p>
          <a:p>
            <a:endParaRPr lang="nl-NL" sz="2800" dirty="0"/>
          </a:p>
        </p:txBody>
      </p:sp>
      <p:sp>
        <p:nvSpPr>
          <p:cNvPr id="8" name="TextBox 7">
            <a:extLst>
              <a:ext uri="{FF2B5EF4-FFF2-40B4-BE49-F238E27FC236}">
                <a16:creationId xmlns:a16="http://schemas.microsoft.com/office/drawing/2014/main" id="{E36ECDB1-1C06-4ECC-813E-090681B537DA}"/>
              </a:ext>
            </a:extLst>
          </p:cNvPr>
          <p:cNvSpPr txBox="1"/>
          <p:nvPr/>
        </p:nvSpPr>
        <p:spPr>
          <a:xfrm>
            <a:off x="1154097" y="3193286"/>
            <a:ext cx="10213373" cy="954107"/>
          </a:xfrm>
          <a:prstGeom prst="rect">
            <a:avLst/>
          </a:prstGeom>
          <a:noFill/>
        </p:spPr>
        <p:txBody>
          <a:bodyPr wrap="none" rtlCol="0">
            <a:spAutoFit/>
          </a:bodyPr>
          <a:lstStyle/>
          <a:p>
            <a:r>
              <a:rPr lang="en-US" sz="2800" dirty="0"/>
              <a:t>Waarheid nummer 3: Standbevruchting prima als iedereen mee doet</a:t>
            </a:r>
            <a:endParaRPr lang="nl-NL" sz="2800" dirty="0"/>
          </a:p>
          <a:p>
            <a:endParaRPr lang="nl-NL" sz="2800" dirty="0"/>
          </a:p>
        </p:txBody>
      </p:sp>
      <p:sp>
        <p:nvSpPr>
          <p:cNvPr id="9" name="TextBox 8">
            <a:extLst>
              <a:ext uri="{FF2B5EF4-FFF2-40B4-BE49-F238E27FC236}">
                <a16:creationId xmlns:a16="http://schemas.microsoft.com/office/drawing/2014/main" id="{3072CEDD-64A3-4B1A-ACD6-29F41FAD18FE}"/>
              </a:ext>
            </a:extLst>
          </p:cNvPr>
          <p:cNvSpPr txBox="1"/>
          <p:nvPr/>
        </p:nvSpPr>
        <p:spPr>
          <a:xfrm>
            <a:off x="1154097" y="3982808"/>
            <a:ext cx="10531537" cy="523220"/>
          </a:xfrm>
          <a:prstGeom prst="rect">
            <a:avLst/>
          </a:prstGeom>
          <a:noFill/>
        </p:spPr>
        <p:txBody>
          <a:bodyPr wrap="none" rtlCol="0">
            <a:spAutoFit/>
          </a:bodyPr>
          <a:lstStyle/>
          <a:p>
            <a:r>
              <a:rPr lang="en-US" sz="2800" dirty="0"/>
              <a:t>Waarheid nummer 4: Standbevruchting werkt niet als je wat anders wil</a:t>
            </a:r>
            <a:endParaRPr lang="nl-NL" sz="2800" dirty="0"/>
          </a:p>
        </p:txBody>
      </p:sp>
    </p:spTree>
    <p:extLst>
      <p:ext uri="{BB962C8B-B14F-4D97-AF65-F5344CB8AC3E}">
        <p14:creationId xmlns:p14="http://schemas.microsoft.com/office/powerpoint/2010/main" val="28727400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329394F-D50D-496B-B4BD-BE51C301FF85}"/>
              </a:ext>
            </a:extLst>
          </p:cNvPr>
          <p:cNvCxnSpPr/>
          <p:nvPr/>
        </p:nvCxnSpPr>
        <p:spPr>
          <a:xfrm>
            <a:off x="0" y="962489"/>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AD8FC32-35E8-4F0E-93EF-3DE513B3BBD5}"/>
              </a:ext>
            </a:extLst>
          </p:cNvPr>
          <p:cNvSpPr txBox="1"/>
          <p:nvPr/>
        </p:nvSpPr>
        <p:spPr>
          <a:xfrm>
            <a:off x="1154097" y="213065"/>
            <a:ext cx="6015365" cy="523220"/>
          </a:xfrm>
          <a:prstGeom prst="rect">
            <a:avLst/>
          </a:prstGeom>
          <a:noFill/>
        </p:spPr>
        <p:txBody>
          <a:bodyPr wrap="none" rtlCol="0">
            <a:spAutoFit/>
          </a:bodyPr>
          <a:lstStyle/>
          <a:p>
            <a:r>
              <a:rPr lang="en-US" sz="2800" dirty="0" err="1"/>
              <a:t>Deel</a:t>
            </a:r>
            <a:r>
              <a:rPr lang="en-US" sz="2800" dirty="0"/>
              <a:t> 2: </a:t>
            </a:r>
            <a:r>
              <a:rPr lang="en-US" sz="2800" dirty="0" err="1"/>
              <a:t>Waarom</a:t>
            </a:r>
            <a:r>
              <a:rPr lang="en-US" sz="2800" dirty="0"/>
              <a:t> </a:t>
            </a:r>
            <a:r>
              <a:rPr lang="en-US" sz="2800" dirty="0" err="1"/>
              <a:t>zou</a:t>
            </a:r>
            <a:r>
              <a:rPr lang="en-US" sz="2800" dirty="0"/>
              <a:t> je </a:t>
            </a:r>
            <a:r>
              <a:rPr lang="en-US" sz="2800" dirty="0" err="1"/>
              <a:t>willen</a:t>
            </a:r>
            <a:r>
              <a:rPr lang="en-US" sz="2800" dirty="0"/>
              <a:t> </a:t>
            </a:r>
            <a:r>
              <a:rPr lang="en-US" sz="2800" dirty="0" err="1"/>
              <a:t>selecteren</a:t>
            </a:r>
            <a:endParaRPr lang="nl-NL" sz="2800" dirty="0"/>
          </a:p>
        </p:txBody>
      </p:sp>
      <p:sp>
        <p:nvSpPr>
          <p:cNvPr id="2" name="TextBox 6">
            <a:extLst>
              <a:ext uri="{FF2B5EF4-FFF2-40B4-BE49-F238E27FC236}">
                <a16:creationId xmlns:a16="http://schemas.microsoft.com/office/drawing/2014/main" id="{67C91294-7C7C-AE77-ABA1-6DC4FE9AB8BF}"/>
              </a:ext>
            </a:extLst>
          </p:cNvPr>
          <p:cNvSpPr txBox="1"/>
          <p:nvPr/>
        </p:nvSpPr>
        <p:spPr>
          <a:xfrm>
            <a:off x="1154097" y="1503895"/>
            <a:ext cx="7215718" cy="3539430"/>
          </a:xfrm>
          <a:prstGeom prst="rect">
            <a:avLst/>
          </a:prstGeom>
          <a:noFill/>
        </p:spPr>
        <p:txBody>
          <a:bodyPr wrap="square" rtlCol="0">
            <a:spAutoFit/>
          </a:bodyPr>
          <a:lstStyle/>
          <a:p>
            <a:r>
              <a:rPr lang="en-US" sz="2800" dirty="0" err="1"/>
              <a:t>Dat</a:t>
            </a:r>
            <a:r>
              <a:rPr lang="en-US" sz="2800" dirty="0"/>
              <a:t> is </a:t>
            </a:r>
            <a:r>
              <a:rPr lang="en-US" sz="2800" dirty="0" err="1"/>
              <a:t>hetzelfde</a:t>
            </a:r>
            <a:r>
              <a:rPr lang="en-US" sz="2800" dirty="0"/>
              <a:t> </a:t>
            </a:r>
            <a:r>
              <a:rPr lang="en-US" sz="2800" dirty="0" err="1"/>
              <a:t>als</a:t>
            </a:r>
            <a:r>
              <a:rPr lang="en-US" sz="2800" dirty="0"/>
              <a:t>:</a:t>
            </a:r>
          </a:p>
          <a:p>
            <a:endParaRPr lang="en-US" sz="2800" dirty="0"/>
          </a:p>
          <a:p>
            <a:r>
              <a:rPr lang="en-US" sz="2800" dirty="0" err="1"/>
              <a:t>Waarom</a:t>
            </a:r>
            <a:r>
              <a:rPr lang="en-US" sz="2800" dirty="0"/>
              <a:t> </a:t>
            </a:r>
            <a:r>
              <a:rPr lang="en-US" sz="2800" dirty="0" err="1"/>
              <a:t>zou</a:t>
            </a:r>
            <a:r>
              <a:rPr lang="en-US" sz="2800" dirty="0"/>
              <a:t> </a:t>
            </a:r>
            <a:r>
              <a:rPr lang="en-US" sz="2800" dirty="0" err="1"/>
              <a:t>andere</a:t>
            </a:r>
            <a:r>
              <a:rPr lang="en-US" sz="2800" dirty="0"/>
              <a:t> </a:t>
            </a:r>
            <a:r>
              <a:rPr lang="en-US" sz="2800" dirty="0" err="1"/>
              <a:t>bijen</a:t>
            </a:r>
            <a:r>
              <a:rPr lang="en-US" sz="2800" dirty="0"/>
              <a:t> </a:t>
            </a:r>
            <a:r>
              <a:rPr lang="en-US" sz="2800" dirty="0" err="1"/>
              <a:t>willen</a:t>
            </a:r>
            <a:r>
              <a:rPr lang="en-US" sz="2800" dirty="0"/>
              <a:t>, </a:t>
            </a:r>
            <a:r>
              <a:rPr lang="en-US" sz="2800" dirty="0" err="1"/>
              <a:t>anders</a:t>
            </a:r>
            <a:r>
              <a:rPr lang="en-US" sz="2800" dirty="0"/>
              <a:t> dan wat er in de </a:t>
            </a:r>
            <a:r>
              <a:rPr lang="en-US" sz="2800" dirty="0" err="1"/>
              <a:t>buurt</a:t>
            </a:r>
            <a:r>
              <a:rPr lang="en-US" sz="2800" dirty="0"/>
              <a:t> </a:t>
            </a:r>
            <a:r>
              <a:rPr lang="en-US" sz="2800" dirty="0" err="1"/>
              <a:t>rondvliegt</a:t>
            </a:r>
            <a:r>
              <a:rPr lang="en-US" sz="2800" dirty="0"/>
              <a:t>?</a:t>
            </a:r>
          </a:p>
          <a:p>
            <a:endParaRPr lang="en-US" sz="2800" dirty="0"/>
          </a:p>
          <a:p>
            <a:r>
              <a:rPr lang="en-US" sz="2800" dirty="0"/>
              <a:t>	Met </a:t>
            </a:r>
            <a:r>
              <a:rPr lang="en-US" sz="2800" dirty="0" err="1"/>
              <a:t>als</a:t>
            </a:r>
            <a:r>
              <a:rPr lang="en-US" sz="2800" dirty="0"/>
              <a:t> </a:t>
            </a:r>
            <a:r>
              <a:rPr lang="en-US" sz="2800" dirty="0" err="1"/>
              <a:t>gevolg</a:t>
            </a:r>
            <a:r>
              <a:rPr lang="en-US" sz="2800" dirty="0"/>
              <a:t>:</a:t>
            </a:r>
          </a:p>
          <a:p>
            <a:r>
              <a:rPr lang="en-US" sz="2800" dirty="0"/>
              <a:t>		</a:t>
            </a:r>
            <a:r>
              <a:rPr lang="en-US" sz="2800" dirty="0" err="1"/>
              <a:t>Koninginnenteelt</a:t>
            </a:r>
            <a:endParaRPr lang="en-US" sz="2800" dirty="0"/>
          </a:p>
          <a:p>
            <a:r>
              <a:rPr lang="en-US" sz="2800" dirty="0"/>
              <a:t>		</a:t>
            </a:r>
            <a:r>
              <a:rPr lang="en-US" sz="2800" dirty="0" err="1"/>
              <a:t>Eilandbevruchting</a:t>
            </a:r>
            <a:r>
              <a:rPr lang="en-US" sz="2800" dirty="0"/>
              <a:t> of KI</a:t>
            </a:r>
            <a:endParaRPr lang="nl-NL" sz="2800" dirty="0"/>
          </a:p>
        </p:txBody>
      </p:sp>
    </p:spTree>
    <p:extLst>
      <p:ext uri="{BB962C8B-B14F-4D97-AF65-F5344CB8AC3E}">
        <p14:creationId xmlns:p14="http://schemas.microsoft.com/office/powerpoint/2010/main" val="1893592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329394F-D50D-496B-B4BD-BE51C301FF85}"/>
              </a:ext>
            </a:extLst>
          </p:cNvPr>
          <p:cNvCxnSpPr/>
          <p:nvPr/>
        </p:nvCxnSpPr>
        <p:spPr>
          <a:xfrm>
            <a:off x="0" y="962489"/>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AD8FC32-35E8-4F0E-93EF-3DE513B3BBD5}"/>
              </a:ext>
            </a:extLst>
          </p:cNvPr>
          <p:cNvSpPr txBox="1"/>
          <p:nvPr/>
        </p:nvSpPr>
        <p:spPr>
          <a:xfrm>
            <a:off x="1154097" y="213065"/>
            <a:ext cx="1774268" cy="523220"/>
          </a:xfrm>
          <a:prstGeom prst="rect">
            <a:avLst/>
          </a:prstGeom>
          <a:noFill/>
        </p:spPr>
        <p:txBody>
          <a:bodyPr wrap="none" rtlCol="0">
            <a:spAutoFit/>
          </a:bodyPr>
          <a:lstStyle/>
          <a:p>
            <a:r>
              <a:rPr lang="en-US" sz="2800" dirty="0"/>
              <a:t>Maar </a:t>
            </a:r>
            <a:r>
              <a:rPr lang="en-US" sz="2800" dirty="0" err="1"/>
              <a:t>eerst</a:t>
            </a:r>
            <a:endParaRPr lang="nl-NL" sz="2800" dirty="0"/>
          </a:p>
        </p:txBody>
      </p:sp>
      <p:sp>
        <p:nvSpPr>
          <p:cNvPr id="7" name="TextBox 6">
            <a:extLst>
              <a:ext uri="{FF2B5EF4-FFF2-40B4-BE49-F238E27FC236}">
                <a16:creationId xmlns:a16="http://schemas.microsoft.com/office/drawing/2014/main" id="{29D03773-5631-49AB-ABA6-580CDDA5A609}"/>
              </a:ext>
            </a:extLst>
          </p:cNvPr>
          <p:cNvSpPr txBox="1"/>
          <p:nvPr/>
        </p:nvSpPr>
        <p:spPr>
          <a:xfrm>
            <a:off x="2682132" y="2044005"/>
            <a:ext cx="4491551" cy="523220"/>
          </a:xfrm>
          <a:prstGeom prst="rect">
            <a:avLst/>
          </a:prstGeom>
          <a:noFill/>
        </p:spPr>
        <p:txBody>
          <a:bodyPr wrap="none" rtlCol="0">
            <a:spAutoFit/>
          </a:bodyPr>
          <a:lstStyle/>
          <a:p>
            <a:r>
              <a:rPr lang="en-US" sz="2800" dirty="0" err="1"/>
              <a:t>Doet</a:t>
            </a:r>
            <a:r>
              <a:rPr lang="en-US" sz="2800" dirty="0"/>
              <a:t> u </a:t>
            </a:r>
            <a:r>
              <a:rPr lang="en-US" sz="2800" dirty="0" err="1"/>
              <a:t>aan</a:t>
            </a:r>
            <a:r>
              <a:rPr lang="en-US" sz="2800" dirty="0"/>
              <a:t> </a:t>
            </a:r>
            <a:r>
              <a:rPr lang="en-US" sz="2800" dirty="0" err="1"/>
              <a:t>koninginnenteelt</a:t>
            </a:r>
            <a:r>
              <a:rPr lang="en-US" sz="2800" dirty="0"/>
              <a:t>?</a:t>
            </a:r>
            <a:endParaRPr lang="nl-NL" sz="2800" dirty="0"/>
          </a:p>
        </p:txBody>
      </p:sp>
    </p:spTree>
    <p:extLst>
      <p:ext uri="{BB962C8B-B14F-4D97-AF65-F5344CB8AC3E}">
        <p14:creationId xmlns:p14="http://schemas.microsoft.com/office/powerpoint/2010/main" val="35998301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329394F-D50D-496B-B4BD-BE51C301FF85}"/>
              </a:ext>
            </a:extLst>
          </p:cNvPr>
          <p:cNvCxnSpPr/>
          <p:nvPr/>
        </p:nvCxnSpPr>
        <p:spPr>
          <a:xfrm>
            <a:off x="0" y="962489"/>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AD8FC32-35E8-4F0E-93EF-3DE513B3BBD5}"/>
              </a:ext>
            </a:extLst>
          </p:cNvPr>
          <p:cNvSpPr txBox="1"/>
          <p:nvPr/>
        </p:nvSpPr>
        <p:spPr>
          <a:xfrm>
            <a:off x="598281" y="213065"/>
            <a:ext cx="5778057" cy="523220"/>
          </a:xfrm>
          <a:prstGeom prst="rect">
            <a:avLst/>
          </a:prstGeom>
          <a:noFill/>
        </p:spPr>
        <p:txBody>
          <a:bodyPr wrap="none" rtlCol="0">
            <a:spAutoFit/>
          </a:bodyPr>
          <a:lstStyle/>
          <a:p>
            <a:r>
              <a:rPr lang="en-US" sz="2800" dirty="0" err="1"/>
              <a:t>Waarom</a:t>
            </a:r>
            <a:r>
              <a:rPr lang="en-US" sz="2800" dirty="0"/>
              <a:t> </a:t>
            </a:r>
            <a:r>
              <a:rPr lang="en-US" sz="2800" dirty="0" err="1"/>
              <a:t>zou</a:t>
            </a:r>
            <a:r>
              <a:rPr lang="en-US" sz="2800" dirty="0"/>
              <a:t> </a:t>
            </a:r>
            <a:r>
              <a:rPr lang="en-US" sz="2800" dirty="0" err="1"/>
              <a:t>gèèn</a:t>
            </a:r>
            <a:r>
              <a:rPr lang="en-US" sz="2800" dirty="0"/>
              <a:t> </a:t>
            </a:r>
            <a:r>
              <a:rPr lang="en-US" sz="2800" dirty="0" err="1"/>
              <a:t>betere</a:t>
            </a:r>
            <a:r>
              <a:rPr lang="en-US" sz="2800" dirty="0"/>
              <a:t> </a:t>
            </a:r>
            <a:r>
              <a:rPr lang="en-US" sz="2800" dirty="0" err="1"/>
              <a:t>bijen</a:t>
            </a:r>
            <a:r>
              <a:rPr lang="en-US" sz="2800" dirty="0"/>
              <a:t> </a:t>
            </a:r>
            <a:r>
              <a:rPr lang="en-US" sz="2800" dirty="0" err="1"/>
              <a:t>willen</a:t>
            </a:r>
            <a:r>
              <a:rPr lang="en-US" sz="2800" dirty="0"/>
              <a:t>?</a:t>
            </a:r>
            <a:endParaRPr lang="nl-NL" sz="2800" dirty="0"/>
          </a:p>
        </p:txBody>
      </p:sp>
      <p:pic>
        <p:nvPicPr>
          <p:cNvPr id="4" name="Afbeelding 3">
            <a:extLst>
              <a:ext uri="{FF2B5EF4-FFF2-40B4-BE49-F238E27FC236}">
                <a16:creationId xmlns:a16="http://schemas.microsoft.com/office/drawing/2014/main" id="{479CBF86-7023-FF7B-0B12-635E3344B5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083" y="962489"/>
            <a:ext cx="6055658" cy="4541744"/>
          </a:xfrm>
          <a:prstGeom prst="rect">
            <a:avLst/>
          </a:prstGeom>
        </p:spPr>
      </p:pic>
      <p:pic>
        <p:nvPicPr>
          <p:cNvPr id="10" name="Afbeelding 9">
            <a:extLst>
              <a:ext uri="{FF2B5EF4-FFF2-40B4-BE49-F238E27FC236}">
                <a16:creationId xmlns:a16="http://schemas.microsoft.com/office/drawing/2014/main" id="{8980F392-EA03-DA0A-4D9A-649235C807C3}"/>
              </a:ext>
            </a:extLst>
          </p:cNvPr>
          <p:cNvPicPr>
            <a:picLocks noChangeAspect="1"/>
          </p:cNvPicPr>
          <p:nvPr/>
        </p:nvPicPr>
        <p:blipFill>
          <a:blip r:embed="rId4"/>
          <a:stretch>
            <a:fillRect/>
          </a:stretch>
        </p:blipFill>
        <p:spPr>
          <a:xfrm>
            <a:off x="614083" y="5616030"/>
            <a:ext cx="4406134" cy="962259"/>
          </a:xfrm>
          <a:prstGeom prst="rect">
            <a:avLst/>
          </a:prstGeom>
        </p:spPr>
      </p:pic>
      <p:pic>
        <p:nvPicPr>
          <p:cNvPr id="12" name="Afbeelding 11">
            <a:extLst>
              <a:ext uri="{FF2B5EF4-FFF2-40B4-BE49-F238E27FC236}">
                <a16:creationId xmlns:a16="http://schemas.microsoft.com/office/drawing/2014/main" id="{D13B4580-D42E-B501-3460-78C1523A7A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5384" y="1933013"/>
            <a:ext cx="6190130" cy="4642598"/>
          </a:xfrm>
          <a:prstGeom prst="rect">
            <a:avLst/>
          </a:prstGeom>
        </p:spPr>
      </p:pic>
      <p:sp>
        <p:nvSpPr>
          <p:cNvPr id="14" name="Tekstvak 13">
            <a:extLst>
              <a:ext uri="{FF2B5EF4-FFF2-40B4-BE49-F238E27FC236}">
                <a16:creationId xmlns:a16="http://schemas.microsoft.com/office/drawing/2014/main" id="{FFD061D6-C1AD-07FD-3620-CE5995639C5B}"/>
              </a:ext>
            </a:extLst>
          </p:cNvPr>
          <p:cNvSpPr txBox="1"/>
          <p:nvPr/>
        </p:nvSpPr>
        <p:spPr>
          <a:xfrm>
            <a:off x="569066" y="5521784"/>
            <a:ext cx="4496167" cy="369332"/>
          </a:xfrm>
          <a:prstGeom prst="rect">
            <a:avLst/>
          </a:prstGeom>
          <a:noFill/>
        </p:spPr>
        <p:txBody>
          <a:bodyPr wrap="none" rtlCol="0">
            <a:spAutoFit/>
          </a:bodyPr>
          <a:lstStyle/>
          <a:p>
            <a:r>
              <a:rPr lang="nl-NL" dirty="0"/>
              <a:t>Wietse Bruinsma, Bijenhouden augustus 2022</a:t>
            </a:r>
          </a:p>
        </p:txBody>
      </p:sp>
      <p:sp>
        <p:nvSpPr>
          <p:cNvPr id="2" name="TextBox 1">
            <a:extLst>
              <a:ext uri="{FF2B5EF4-FFF2-40B4-BE49-F238E27FC236}">
                <a16:creationId xmlns:a16="http://schemas.microsoft.com/office/drawing/2014/main" id="{7E35F346-71AA-48E7-A8A1-061B3BFF95E9}"/>
              </a:ext>
            </a:extLst>
          </p:cNvPr>
          <p:cNvSpPr txBox="1"/>
          <p:nvPr/>
        </p:nvSpPr>
        <p:spPr>
          <a:xfrm>
            <a:off x="1725288" y="5835549"/>
            <a:ext cx="3126177" cy="523220"/>
          </a:xfrm>
          <a:prstGeom prst="rect">
            <a:avLst/>
          </a:prstGeom>
          <a:solidFill>
            <a:schemeClr val="bg2"/>
          </a:solidFill>
          <a:ln>
            <a:noFill/>
          </a:ln>
        </p:spPr>
        <p:txBody>
          <a:bodyPr wrap="none" rtlCol="0">
            <a:spAutoFit/>
          </a:bodyPr>
          <a:lstStyle/>
          <a:p>
            <a:r>
              <a:rPr lang="en-US" sz="2800" dirty="0" err="1"/>
              <a:t>Bijenhouden</a:t>
            </a:r>
            <a:r>
              <a:rPr lang="en-US" sz="2800" dirty="0"/>
              <a:t> 2022.4</a:t>
            </a:r>
            <a:endParaRPr lang="nl-NL" sz="2800" dirty="0"/>
          </a:p>
        </p:txBody>
      </p:sp>
    </p:spTree>
    <p:extLst>
      <p:ext uri="{BB962C8B-B14F-4D97-AF65-F5344CB8AC3E}">
        <p14:creationId xmlns:p14="http://schemas.microsoft.com/office/powerpoint/2010/main" val="8295430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329394F-D50D-496B-B4BD-BE51C301FF85}"/>
              </a:ext>
            </a:extLst>
          </p:cNvPr>
          <p:cNvCxnSpPr/>
          <p:nvPr/>
        </p:nvCxnSpPr>
        <p:spPr>
          <a:xfrm>
            <a:off x="0" y="962489"/>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AD8FC32-35E8-4F0E-93EF-3DE513B3BBD5}"/>
              </a:ext>
            </a:extLst>
          </p:cNvPr>
          <p:cNvSpPr txBox="1"/>
          <p:nvPr/>
        </p:nvSpPr>
        <p:spPr>
          <a:xfrm>
            <a:off x="1154097" y="213065"/>
            <a:ext cx="8253478" cy="523220"/>
          </a:xfrm>
          <a:prstGeom prst="rect">
            <a:avLst/>
          </a:prstGeom>
          <a:noFill/>
        </p:spPr>
        <p:txBody>
          <a:bodyPr wrap="none" rtlCol="0">
            <a:spAutoFit/>
          </a:bodyPr>
          <a:lstStyle/>
          <a:p>
            <a:r>
              <a:rPr lang="en-US" sz="2800" dirty="0" err="1"/>
              <a:t>Waarom</a:t>
            </a:r>
            <a:r>
              <a:rPr lang="en-US" sz="2800" dirty="0"/>
              <a:t> </a:t>
            </a:r>
            <a:r>
              <a:rPr lang="en-US" sz="2800" dirty="0" err="1"/>
              <a:t>zou</a:t>
            </a:r>
            <a:r>
              <a:rPr lang="en-US" sz="2800" dirty="0"/>
              <a:t> </a:t>
            </a:r>
            <a:r>
              <a:rPr lang="en-US" sz="2800" dirty="0" err="1"/>
              <a:t>betere</a:t>
            </a:r>
            <a:r>
              <a:rPr lang="en-US" sz="2800" dirty="0"/>
              <a:t> </a:t>
            </a:r>
            <a:r>
              <a:rPr lang="en-US" sz="2800" dirty="0" err="1"/>
              <a:t>bijen</a:t>
            </a:r>
            <a:r>
              <a:rPr lang="en-US" sz="2800" dirty="0"/>
              <a:t> </a:t>
            </a:r>
            <a:r>
              <a:rPr lang="en-US" sz="2800" dirty="0" err="1"/>
              <a:t>willen</a:t>
            </a:r>
            <a:r>
              <a:rPr lang="en-US" sz="2800" dirty="0"/>
              <a:t>: </a:t>
            </a:r>
            <a:r>
              <a:rPr lang="en-US" sz="2800" dirty="0" err="1"/>
              <a:t>Zuiverder</a:t>
            </a:r>
            <a:r>
              <a:rPr lang="en-US" sz="2800" dirty="0"/>
              <a:t> </a:t>
            </a:r>
            <a:r>
              <a:rPr lang="en-US" sz="2800" dirty="0" err="1"/>
              <a:t>zwarte</a:t>
            </a:r>
            <a:r>
              <a:rPr lang="en-US" sz="2800" dirty="0"/>
              <a:t> </a:t>
            </a:r>
            <a:r>
              <a:rPr lang="en-US" sz="2800" dirty="0" err="1"/>
              <a:t>bijen</a:t>
            </a:r>
            <a:endParaRPr lang="nl-NL" sz="2800" dirty="0"/>
          </a:p>
        </p:txBody>
      </p:sp>
      <p:sp>
        <p:nvSpPr>
          <p:cNvPr id="2" name="Tekstvak 1">
            <a:extLst>
              <a:ext uri="{FF2B5EF4-FFF2-40B4-BE49-F238E27FC236}">
                <a16:creationId xmlns:a16="http://schemas.microsoft.com/office/drawing/2014/main" id="{D3A9DFC5-D676-D7B9-8762-308438452369}"/>
              </a:ext>
            </a:extLst>
          </p:cNvPr>
          <p:cNvSpPr txBox="1"/>
          <p:nvPr/>
        </p:nvSpPr>
        <p:spPr>
          <a:xfrm>
            <a:off x="1425388" y="1936376"/>
            <a:ext cx="184731" cy="369332"/>
          </a:xfrm>
          <a:prstGeom prst="rect">
            <a:avLst/>
          </a:prstGeom>
          <a:noFill/>
        </p:spPr>
        <p:txBody>
          <a:bodyPr wrap="none" rtlCol="0">
            <a:spAutoFit/>
          </a:bodyPr>
          <a:lstStyle/>
          <a:p>
            <a:endParaRPr lang="nl-NL" dirty="0"/>
          </a:p>
        </p:txBody>
      </p:sp>
      <p:pic>
        <p:nvPicPr>
          <p:cNvPr id="1026" name="Picture 2">
            <a:extLst>
              <a:ext uri="{FF2B5EF4-FFF2-40B4-BE49-F238E27FC236}">
                <a16:creationId xmlns:a16="http://schemas.microsoft.com/office/drawing/2014/main" id="{E8E5D814-1AEF-3923-2EAD-283F046B67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3425" y="962489"/>
            <a:ext cx="3118597" cy="2579930"/>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19FB14B6-EE5B-7CCB-6EAF-E5E48DF2B725}"/>
              </a:ext>
            </a:extLst>
          </p:cNvPr>
          <p:cNvSpPr txBox="1"/>
          <p:nvPr/>
        </p:nvSpPr>
        <p:spPr>
          <a:xfrm>
            <a:off x="1353668" y="1586753"/>
            <a:ext cx="7199779" cy="3539430"/>
          </a:xfrm>
          <a:prstGeom prst="rect">
            <a:avLst/>
          </a:prstGeom>
          <a:noFill/>
        </p:spPr>
        <p:txBody>
          <a:bodyPr wrap="square" rtlCol="0">
            <a:spAutoFit/>
          </a:bodyPr>
          <a:lstStyle/>
          <a:p>
            <a:pPr marL="457200" indent="-457200">
              <a:buFont typeface="Arial" panose="020B0604020202020204" pitchFamily="34" charset="0"/>
              <a:buChar char="•"/>
            </a:pPr>
            <a:r>
              <a:rPr lang="nl-NL" sz="2800" dirty="0"/>
              <a:t>Na de laatste ijstijd de gangbare bij in onze contreien: inheems.</a:t>
            </a:r>
          </a:p>
          <a:p>
            <a:pPr marL="457200" indent="-457200">
              <a:buFont typeface="Arial" panose="020B0604020202020204" pitchFamily="34" charset="0"/>
              <a:buChar char="•"/>
            </a:pPr>
            <a:endParaRPr lang="nl-NL" sz="2800" dirty="0"/>
          </a:p>
          <a:p>
            <a:pPr marL="457200" indent="-457200">
              <a:buFont typeface="Arial" panose="020B0604020202020204" pitchFamily="34" charset="0"/>
              <a:buChar char="•"/>
            </a:pPr>
            <a:r>
              <a:rPr lang="nl-NL" sz="2800" dirty="0"/>
              <a:t>Behoeden voor verdwijnen van het ras.</a:t>
            </a:r>
          </a:p>
          <a:p>
            <a:pPr marL="457200" indent="-457200">
              <a:buFont typeface="Arial" panose="020B0604020202020204" pitchFamily="34" charset="0"/>
              <a:buChar char="•"/>
            </a:pPr>
            <a:endParaRPr lang="nl-NL" sz="2800" dirty="0"/>
          </a:p>
          <a:p>
            <a:pPr marL="457200" indent="-457200">
              <a:buFont typeface="Arial" panose="020B0604020202020204" pitchFamily="34" charset="0"/>
              <a:buChar char="•"/>
            </a:pPr>
            <a:r>
              <a:rPr lang="nl-NL" sz="2800" dirty="0"/>
              <a:t>Lokaal aangepast.</a:t>
            </a:r>
          </a:p>
          <a:p>
            <a:pPr marL="457200" indent="-457200">
              <a:buFont typeface="Arial" panose="020B0604020202020204" pitchFamily="34" charset="0"/>
              <a:buChar char="•"/>
            </a:pPr>
            <a:endParaRPr lang="nl-NL" sz="2800" dirty="0"/>
          </a:p>
          <a:p>
            <a:pPr marL="457200" indent="-457200">
              <a:buFont typeface="Arial" panose="020B0604020202020204" pitchFamily="34" charset="0"/>
              <a:buChar char="•"/>
            </a:pPr>
            <a:r>
              <a:rPr lang="nl-NL" sz="2800" dirty="0"/>
              <a:t>Meer broedonderbreking, remt </a:t>
            </a:r>
            <a:r>
              <a:rPr lang="nl-NL" sz="2800" dirty="0" err="1"/>
              <a:t>varroa</a:t>
            </a:r>
            <a:r>
              <a:rPr lang="nl-NL" sz="2800" dirty="0"/>
              <a:t>.</a:t>
            </a:r>
          </a:p>
        </p:txBody>
      </p:sp>
      <p:pic>
        <p:nvPicPr>
          <p:cNvPr id="7" name="Afbeelding 6">
            <a:extLst>
              <a:ext uri="{FF2B5EF4-FFF2-40B4-BE49-F238E27FC236}">
                <a16:creationId xmlns:a16="http://schemas.microsoft.com/office/drawing/2014/main" id="{9F50F7AA-399D-2408-1E7A-AC650B0CB19E}"/>
              </a:ext>
            </a:extLst>
          </p:cNvPr>
          <p:cNvPicPr>
            <a:picLocks noChangeAspect="1"/>
          </p:cNvPicPr>
          <p:nvPr/>
        </p:nvPicPr>
        <p:blipFill>
          <a:blip r:embed="rId4"/>
          <a:stretch>
            <a:fillRect/>
          </a:stretch>
        </p:blipFill>
        <p:spPr>
          <a:xfrm>
            <a:off x="9874622" y="4768728"/>
            <a:ext cx="2057400" cy="942975"/>
          </a:xfrm>
          <a:prstGeom prst="rect">
            <a:avLst/>
          </a:prstGeom>
        </p:spPr>
      </p:pic>
      <p:sp>
        <p:nvSpPr>
          <p:cNvPr id="8" name="Tekstvak 7">
            <a:extLst>
              <a:ext uri="{FF2B5EF4-FFF2-40B4-BE49-F238E27FC236}">
                <a16:creationId xmlns:a16="http://schemas.microsoft.com/office/drawing/2014/main" id="{D147528B-68D9-EAC1-D261-1EA1E6121915}"/>
              </a:ext>
            </a:extLst>
          </p:cNvPr>
          <p:cNvSpPr txBox="1"/>
          <p:nvPr/>
        </p:nvSpPr>
        <p:spPr>
          <a:xfrm>
            <a:off x="8896453" y="3542419"/>
            <a:ext cx="2952540" cy="369332"/>
          </a:xfrm>
          <a:prstGeom prst="rect">
            <a:avLst/>
          </a:prstGeom>
          <a:noFill/>
        </p:spPr>
        <p:txBody>
          <a:bodyPr wrap="none" rtlCol="0">
            <a:spAutoFit/>
          </a:bodyPr>
          <a:lstStyle/>
          <a:p>
            <a:r>
              <a:rPr lang="nl-NL" dirty="0"/>
              <a:t>Wikipedia European </a:t>
            </a:r>
            <a:r>
              <a:rPr lang="nl-NL" dirty="0" err="1"/>
              <a:t>dark</a:t>
            </a:r>
            <a:r>
              <a:rPr lang="nl-NL" dirty="0"/>
              <a:t> </a:t>
            </a:r>
            <a:r>
              <a:rPr lang="nl-NL" dirty="0" err="1"/>
              <a:t>bee</a:t>
            </a:r>
            <a:endParaRPr lang="nl-NL" dirty="0"/>
          </a:p>
        </p:txBody>
      </p:sp>
    </p:spTree>
    <p:extLst>
      <p:ext uri="{BB962C8B-B14F-4D97-AF65-F5344CB8AC3E}">
        <p14:creationId xmlns:p14="http://schemas.microsoft.com/office/powerpoint/2010/main" val="88228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329394F-D50D-496B-B4BD-BE51C301FF85}"/>
              </a:ext>
            </a:extLst>
          </p:cNvPr>
          <p:cNvCxnSpPr/>
          <p:nvPr/>
        </p:nvCxnSpPr>
        <p:spPr>
          <a:xfrm>
            <a:off x="0" y="962489"/>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AD8FC32-35E8-4F0E-93EF-3DE513B3BBD5}"/>
              </a:ext>
            </a:extLst>
          </p:cNvPr>
          <p:cNvSpPr txBox="1"/>
          <p:nvPr/>
        </p:nvSpPr>
        <p:spPr>
          <a:xfrm>
            <a:off x="1154097" y="213065"/>
            <a:ext cx="7797904" cy="523220"/>
          </a:xfrm>
          <a:prstGeom prst="rect">
            <a:avLst/>
          </a:prstGeom>
          <a:noFill/>
        </p:spPr>
        <p:txBody>
          <a:bodyPr wrap="none" rtlCol="0">
            <a:spAutoFit/>
          </a:bodyPr>
          <a:lstStyle/>
          <a:p>
            <a:r>
              <a:rPr lang="en-US" sz="2800" dirty="0" err="1"/>
              <a:t>Waarom</a:t>
            </a:r>
            <a:r>
              <a:rPr lang="en-US" sz="2800" dirty="0"/>
              <a:t> </a:t>
            </a:r>
            <a:r>
              <a:rPr lang="en-US" sz="2800" dirty="0" err="1"/>
              <a:t>zou</a:t>
            </a:r>
            <a:r>
              <a:rPr lang="en-US" sz="2800" dirty="0"/>
              <a:t> </a:t>
            </a:r>
            <a:r>
              <a:rPr lang="en-US" sz="2800" dirty="0" err="1"/>
              <a:t>betere</a:t>
            </a:r>
            <a:r>
              <a:rPr lang="en-US" sz="2800" dirty="0"/>
              <a:t> </a:t>
            </a:r>
            <a:r>
              <a:rPr lang="en-US" sz="2800" dirty="0" err="1"/>
              <a:t>bijen</a:t>
            </a:r>
            <a:r>
              <a:rPr lang="en-US" sz="2800" dirty="0"/>
              <a:t> </a:t>
            </a:r>
            <a:r>
              <a:rPr lang="en-US" sz="2800" dirty="0" err="1"/>
              <a:t>willen</a:t>
            </a:r>
            <a:r>
              <a:rPr lang="en-US" sz="2800" dirty="0"/>
              <a:t>: </a:t>
            </a:r>
            <a:r>
              <a:rPr lang="en-US" sz="2800" dirty="0" err="1"/>
              <a:t>Zachtaardiger</a:t>
            </a:r>
            <a:r>
              <a:rPr lang="en-US" sz="2800" dirty="0"/>
              <a:t> </a:t>
            </a:r>
            <a:r>
              <a:rPr lang="en-US" sz="2800" dirty="0" err="1"/>
              <a:t>bijen</a:t>
            </a:r>
            <a:endParaRPr lang="nl-NL" sz="2800" dirty="0"/>
          </a:p>
        </p:txBody>
      </p:sp>
      <p:sp>
        <p:nvSpPr>
          <p:cNvPr id="2" name="Tekstvak 1">
            <a:extLst>
              <a:ext uri="{FF2B5EF4-FFF2-40B4-BE49-F238E27FC236}">
                <a16:creationId xmlns:a16="http://schemas.microsoft.com/office/drawing/2014/main" id="{D3A9DFC5-D676-D7B9-8762-308438452369}"/>
              </a:ext>
            </a:extLst>
          </p:cNvPr>
          <p:cNvSpPr txBox="1"/>
          <p:nvPr/>
        </p:nvSpPr>
        <p:spPr>
          <a:xfrm>
            <a:off x="1425388" y="1936376"/>
            <a:ext cx="184731" cy="369332"/>
          </a:xfrm>
          <a:prstGeom prst="rect">
            <a:avLst/>
          </a:prstGeom>
          <a:noFill/>
        </p:spPr>
        <p:txBody>
          <a:bodyPr wrap="none" rtlCol="0">
            <a:spAutoFit/>
          </a:bodyPr>
          <a:lstStyle/>
          <a:p>
            <a:endParaRPr lang="nl-NL" dirty="0"/>
          </a:p>
        </p:txBody>
      </p:sp>
      <p:sp>
        <p:nvSpPr>
          <p:cNvPr id="3" name="Tekstvak 2">
            <a:extLst>
              <a:ext uri="{FF2B5EF4-FFF2-40B4-BE49-F238E27FC236}">
                <a16:creationId xmlns:a16="http://schemas.microsoft.com/office/drawing/2014/main" id="{19FB14B6-EE5B-7CCB-6EAF-E5E48DF2B725}"/>
              </a:ext>
            </a:extLst>
          </p:cNvPr>
          <p:cNvSpPr txBox="1"/>
          <p:nvPr/>
        </p:nvSpPr>
        <p:spPr>
          <a:xfrm>
            <a:off x="1353668" y="1586753"/>
            <a:ext cx="7199779" cy="3539430"/>
          </a:xfrm>
          <a:prstGeom prst="rect">
            <a:avLst/>
          </a:prstGeom>
          <a:noFill/>
        </p:spPr>
        <p:txBody>
          <a:bodyPr wrap="square" rtlCol="0">
            <a:spAutoFit/>
          </a:bodyPr>
          <a:lstStyle/>
          <a:p>
            <a:pPr marL="457200" indent="-457200">
              <a:buFont typeface="Arial" panose="020B0604020202020204" pitchFamily="34" charset="0"/>
              <a:buChar char="•"/>
            </a:pPr>
            <a:r>
              <a:rPr lang="nl-NL" sz="2800" dirty="0"/>
              <a:t>Past beter in een dichtbevolkt land.</a:t>
            </a:r>
          </a:p>
          <a:p>
            <a:pPr marL="457200" indent="-457200">
              <a:buFont typeface="Arial" panose="020B0604020202020204" pitchFamily="34" charset="0"/>
              <a:buChar char="•"/>
            </a:pPr>
            <a:endParaRPr lang="nl-NL" sz="2800" dirty="0"/>
          </a:p>
          <a:p>
            <a:pPr marL="457200" indent="-457200">
              <a:buFont typeface="Arial" panose="020B0604020202020204" pitchFamily="34" charset="0"/>
              <a:buChar char="•"/>
            </a:pPr>
            <a:r>
              <a:rPr lang="nl-NL" sz="2800" dirty="0"/>
              <a:t>Geen bescherming nodig, werkt plezierig.</a:t>
            </a:r>
          </a:p>
          <a:p>
            <a:pPr marL="457200" indent="-457200">
              <a:buFont typeface="Arial" panose="020B0604020202020204" pitchFamily="34" charset="0"/>
              <a:buChar char="•"/>
            </a:pPr>
            <a:endParaRPr lang="nl-NL" sz="2800" dirty="0"/>
          </a:p>
          <a:p>
            <a:pPr marL="457200" indent="-457200">
              <a:buFont typeface="Arial" panose="020B0604020202020204" pitchFamily="34" charset="0"/>
              <a:buChar char="•"/>
            </a:pPr>
            <a:r>
              <a:rPr lang="nl-NL" sz="2800" dirty="0"/>
              <a:t>Leuk voor de kleinkinderen.</a:t>
            </a:r>
          </a:p>
          <a:p>
            <a:pPr marL="457200" indent="-457200">
              <a:buFont typeface="Arial" panose="020B0604020202020204" pitchFamily="34" charset="0"/>
              <a:buChar char="•"/>
            </a:pPr>
            <a:endParaRPr lang="nl-NL" sz="2800" dirty="0"/>
          </a:p>
          <a:p>
            <a:pPr marL="457200" indent="-457200">
              <a:buFont typeface="Arial" panose="020B0604020202020204" pitchFamily="34" charset="0"/>
              <a:buChar char="•"/>
            </a:pPr>
            <a:r>
              <a:rPr lang="nl-NL" sz="2800" dirty="0"/>
              <a:t>Bevruchtingseilanden beschikbaar.</a:t>
            </a:r>
          </a:p>
          <a:p>
            <a:endParaRPr lang="nl-NL" sz="2800" dirty="0"/>
          </a:p>
        </p:txBody>
      </p:sp>
      <p:pic>
        <p:nvPicPr>
          <p:cNvPr id="7" name="Afbeelding 6">
            <a:extLst>
              <a:ext uri="{FF2B5EF4-FFF2-40B4-BE49-F238E27FC236}">
                <a16:creationId xmlns:a16="http://schemas.microsoft.com/office/drawing/2014/main" id="{618BBAFD-A862-8FC6-AAB4-2A3EA30F640B}"/>
              </a:ext>
            </a:extLst>
          </p:cNvPr>
          <p:cNvPicPr>
            <a:picLocks noChangeAspect="1"/>
          </p:cNvPicPr>
          <p:nvPr/>
        </p:nvPicPr>
        <p:blipFill>
          <a:blip r:embed="rId3"/>
          <a:stretch>
            <a:fillRect/>
          </a:stretch>
        </p:blipFill>
        <p:spPr>
          <a:xfrm>
            <a:off x="8365740" y="962489"/>
            <a:ext cx="3826260" cy="4544231"/>
          </a:xfrm>
          <a:prstGeom prst="rect">
            <a:avLst/>
          </a:prstGeom>
        </p:spPr>
      </p:pic>
    </p:spTree>
    <p:extLst>
      <p:ext uri="{BB962C8B-B14F-4D97-AF65-F5344CB8AC3E}">
        <p14:creationId xmlns:p14="http://schemas.microsoft.com/office/powerpoint/2010/main" val="98943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329394F-D50D-496B-B4BD-BE51C301FF85}"/>
              </a:ext>
            </a:extLst>
          </p:cNvPr>
          <p:cNvCxnSpPr/>
          <p:nvPr/>
        </p:nvCxnSpPr>
        <p:spPr>
          <a:xfrm>
            <a:off x="0" y="962489"/>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AD8FC32-35E8-4F0E-93EF-3DE513B3BBD5}"/>
              </a:ext>
            </a:extLst>
          </p:cNvPr>
          <p:cNvSpPr txBox="1"/>
          <p:nvPr/>
        </p:nvSpPr>
        <p:spPr>
          <a:xfrm>
            <a:off x="1154097" y="213065"/>
            <a:ext cx="9345572" cy="523220"/>
          </a:xfrm>
          <a:prstGeom prst="rect">
            <a:avLst/>
          </a:prstGeom>
          <a:noFill/>
        </p:spPr>
        <p:txBody>
          <a:bodyPr wrap="none" rtlCol="0">
            <a:spAutoFit/>
          </a:bodyPr>
          <a:lstStyle/>
          <a:p>
            <a:r>
              <a:rPr lang="en-US" sz="2800" dirty="0" err="1"/>
              <a:t>Waarom</a:t>
            </a:r>
            <a:r>
              <a:rPr lang="en-US" sz="2800" dirty="0"/>
              <a:t> </a:t>
            </a:r>
            <a:r>
              <a:rPr lang="en-US" sz="2800" dirty="0" err="1"/>
              <a:t>zou</a:t>
            </a:r>
            <a:r>
              <a:rPr lang="en-US" sz="2800" dirty="0"/>
              <a:t> </a:t>
            </a:r>
            <a:r>
              <a:rPr lang="en-US" sz="2800" dirty="0" err="1"/>
              <a:t>betere</a:t>
            </a:r>
            <a:r>
              <a:rPr lang="en-US" sz="2800" dirty="0"/>
              <a:t> </a:t>
            </a:r>
            <a:r>
              <a:rPr lang="en-US" sz="2800" dirty="0" err="1"/>
              <a:t>bijen</a:t>
            </a:r>
            <a:r>
              <a:rPr lang="en-US" sz="2800" dirty="0"/>
              <a:t> </a:t>
            </a:r>
            <a:r>
              <a:rPr lang="en-US" sz="2800" dirty="0" err="1"/>
              <a:t>willen</a:t>
            </a:r>
            <a:r>
              <a:rPr lang="en-US" sz="2800" dirty="0"/>
              <a:t>: </a:t>
            </a:r>
            <a:r>
              <a:rPr lang="en-US" sz="2800" dirty="0" err="1"/>
              <a:t>Niet</a:t>
            </a:r>
            <a:r>
              <a:rPr lang="en-US" sz="2800" dirty="0"/>
              <a:t> </a:t>
            </a:r>
            <a:r>
              <a:rPr lang="en-US" sz="2800" dirty="0" err="1"/>
              <a:t>behandelen</a:t>
            </a:r>
            <a:r>
              <a:rPr lang="en-US" sz="2800" dirty="0"/>
              <a:t> </a:t>
            </a:r>
            <a:r>
              <a:rPr lang="en-US" sz="2800" dirty="0" err="1"/>
              <a:t>tegen</a:t>
            </a:r>
            <a:r>
              <a:rPr lang="en-US" sz="2800" dirty="0"/>
              <a:t> varroa</a:t>
            </a:r>
            <a:endParaRPr lang="nl-NL" sz="2800" dirty="0"/>
          </a:p>
        </p:txBody>
      </p:sp>
      <p:sp>
        <p:nvSpPr>
          <p:cNvPr id="2" name="Tekstvak 1">
            <a:extLst>
              <a:ext uri="{FF2B5EF4-FFF2-40B4-BE49-F238E27FC236}">
                <a16:creationId xmlns:a16="http://schemas.microsoft.com/office/drawing/2014/main" id="{D3A9DFC5-D676-D7B9-8762-308438452369}"/>
              </a:ext>
            </a:extLst>
          </p:cNvPr>
          <p:cNvSpPr txBox="1"/>
          <p:nvPr/>
        </p:nvSpPr>
        <p:spPr>
          <a:xfrm>
            <a:off x="1425388" y="1936376"/>
            <a:ext cx="184731" cy="369332"/>
          </a:xfrm>
          <a:prstGeom prst="rect">
            <a:avLst/>
          </a:prstGeom>
          <a:noFill/>
        </p:spPr>
        <p:txBody>
          <a:bodyPr wrap="none" rtlCol="0">
            <a:spAutoFit/>
          </a:bodyPr>
          <a:lstStyle/>
          <a:p>
            <a:endParaRPr lang="nl-NL" dirty="0"/>
          </a:p>
        </p:txBody>
      </p:sp>
      <p:pic>
        <p:nvPicPr>
          <p:cNvPr id="8" name="Afbeelding 7">
            <a:extLst>
              <a:ext uri="{FF2B5EF4-FFF2-40B4-BE49-F238E27FC236}">
                <a16:creationId xmlns:a16="http://schemas.microsoft.com/office/drawing/2014/main" id="{22A2428E-3201-8D37-4B20-2B26CBD2CFD2}"/>
              </a:ext>
            </a:extLst>
          </p:cNvPr>
          <p:cNvPicPr>
            <a:picLocks noChangeAspect="1"/>
          </p:cNvPicPr>
          <p:nvPr/>
        </p:nvPicPr>
        <p:blipFill>
          <a:blip r:embed="rId3"/>
          <a:stretch>
            <a:fillRect/>
          </a:stretch>
        </p:blipFill>
        <p:spPr>
          <a:xfrm>
            <a:off x="9734183" y="1159017"/>
            <a:ext cx="1762125" cy="1924050"/>
          </a:xfrm>
          <a:prstGeom prst="rect">
            <a:avLst/>
          </a:prstGeom>
        </p:spPr>
      </p:pic>
      <p:sp>
        <p:nvSpPr>
          <p:cNvPr id="3" name="Tekstvak 2">
            <a:extLst>
              <a:ext uri="{FF2B5EF4-FFF2-40B4-BE49-F238E27FC236}">
                <a16:creationId xmlns:a16="http://schemas.microsoft.com/office/drawing/2014/main" id="{19FB14B6-EE5B-7CCB-6EAF-E5E48DF2B725}"/>
              </a:ext>
            </a:extLst>
          </p:cNvPr>
          <p:cNvSpPr txBox="1"/>
          <p:nvPr/>
        </p:nvSpPr>
        <p:spPr>
          <a:xfrm>
            <a:off x="1353668" y="1586753"/>
            <a:ext cx="7623278" cy="3970318"/>
          </a:xfrm>
          <a:prstGeom prst="rect">
            <a:avLst/>
          </a:prstGeom>
          <a:solidFill>
            <a:schemeClr val="bg1"/>
          </a:solidFill>
        </p:spPr>
        <p:txBody>
          <a:bodyPr wrap="square" rtlCol="0">
            <a:spAutoFit/>
          </a:bodyPr>
          <a:lstStyle/>
          <a:p>
            <a:pPr marL="457200" indent="-457200">
              <a:buFont typeface="Arial" panose="020B0604020202020204" pitchFamily="34" charset="0"/>
              <a:buChar char="•"/>
            </a:pPr>
            <a:r>
              <a:rPr lang="nl-NL" sz="2800" dirty="0"/>
              <a:t>Behandelen is een hoop soesa.</a:t>
            </a:r>
          </a:p>
          <a:p>
            <a:pPr marL="457200" indent="-457200">
              <a:buFont typeface="Arial" panose="020B0604020202020204" pitchFamily="34" charset="0"/>
              <a:buChar char="•"/>
            </a:pPr>
            <a:endParaRPr lang="nl-NL" sz="2800" dirty="0"/>
          </a:p>
          <a:p>
            <a:pPr marL="457200" indent="-457200">
              <a:buFont typeface="Arial" panose="020B0604020202020204" pitchFamily="34" charset="0"/>
              <a:buChar char="•"/>
            </a:pPr>
            <a:r>
              <a:rPr lang="nl-NL" sz="2800" dirty="0"/>
              <a:t>Het seizoen houdt weer gewoon op na het inwinteren.</a:t>
            </a:r>
          </a:p>
          <a:p>
            <a:pPr marL="457200" indent="-457200">
              <a:buFont typeface="Arial" panose="020B0604020202020204" pitchFamily="34" charset="0"/>
              <a:buChar char="•"/>
            </a:pPr>
            <a:endParaRPr lang="nl-NL" sz="2800" dirty="0"/>
          </a:p>
          <a:p>
            <a:pPr marL="457200" indent="-457200">
              <a:buFont typeface="Arial" panose="020B0604020202020204" pitchFamily="34" charset="0"/>
              <a:buChar char="•"/>
            </a:pPr>
            <a:r>
              <a:rPr lang="nl-NL" sz="2800" dirty="0"/>
              <a:t>Weinig mijten is goed voor de gezondheid van de bijen.</a:t>
            </a:r>
          </a:p>
          <a:p>
            <a:pPr marL="457200" indent="-457200">
              <a:buFont typeface="Arial" panose="020B0604020202020204" pitchFamily="34" charset="0"/>
              <a:buChar char="•"/>
            </a:pPr>
            <a:endParaRPr lang="nl-NL" sz="2800" dirty="0"/>
          </a:p>
          <a:p>
            <a:pPr marL="457200" indent="-457200">
              <a:buFont typeface="Arial" panose="020B0604020202020204" pitchFamily="34" charset="0"/>
              <a:buChar char="•"/>
            </a:pPr>
            <a:r>
              <a:rPr lang="nl-NL" sz="2800" dirty="0"/>
              <a:t>Behandelen is niet natuurlijk.</a:t>
            </a:r>
          </a:p>
        </p:txBody>
      </p:sp>
      <p:pic>
        <p:nvPicPr>
          <p:cNvPr id="7" name="Picture 6">
            <a:extLst>
              <a:ext uri="{FF2B5EF4-FFF2-40B4-BE49-F238E27FC236}">
                <a16:creationId xmlns:a16="http://schemas.microsoft.com/office/drawing/2014/main" id="{70024D02-11FD-4029-B9C9-A00A14F2E07D}"/>
              </a:ext>
            </a:extLst>
          </p:cNvPr>
          <p:cNvPicPr>
            <a:picLocks noChangeAspect="1"/>
          </p:cNvPicPr>
          <p:nvPr/>
        </p:nvPicPr>
        <p:blipFill>
          <a:blip r:embed="rId4"/>
          <a:stretch>
            <a:fillRect/>
          </a:stretch>
        </p:blipFill>
        <p:spPr>
          <a:xfrm>
            <a:off x="9507984" y="3279594"/>
            <a:ext cx="2507712" cy="3543116"/>
          </a:xfrm>
          <a:prstGeom prst="rect">
            <a:avLst/>
          </a:prstGeom>
        </p:spPr>
      </p:pic>
    </p:spTree>
    <p:extLst>
      <p:ext uri="{BB962C8B-B14F-4D97-AF65-F5344CB8AC3E}">
        <p14:creationId xmlns:p14="http://schemas.microsoft.com/office/powerpoint/2010/main" val="350891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329394F-D50D-496B-B4BD-BE51C301FF85}"/>
              </a:ext>
            </a:extLst>
          </p:cNvPr>
          <p:cNvCxnSpPr/>
          <p:nvPr/>
        </p:nvCxnSpPr>
        <p:spPr>
          <a:xfrm>
            <a:off x="0" y="962489"/>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AD8FC32-35E8-4F0E-93EF-3DE513B3BBD5}"/>
              </a:ext>
            </a:extLst>
          </p:cNvPr>
          <p:cNvSpPr txBox="1"/>
          <p:nvPr/>
        </p:nvSpPr>
        <p:spPr>
          <a:xfrm>
            <a:off x="1154097" y="213065"/>
            <a:ext cx="7731604" cy="523220"/>
          </a:xfrm>
          <a:prstGeom prst="rect">
            <a:avLst/>
          </a:prstGeom>
          <a:noFill/>
        </p:spPr>
        <p:txBody>
          <a:bodyPr wrap="none" rtlCol="0">
            <a:spAutoFit/>
          </a:bodyPr>
          <a:lstStyle/>
          <a:p>
            <a:r>
              <a:rPr lang="en-US" sz="2800" dirty="0" err="1"/>
              <a:t>Waarom</a:t>
            </a:r>
            <a:r>
              <a:rPr lang="en-US" sz="2800" dirty="0"/>
              <a:t> </a:t>
            </a:r>
            <a:r>
              <a:rPr lang="en-US" sz="2800" dirty="0" err="1"/>
              <a:t>zou</a:t>
            </a:r>
            <a:r>
              <a:rPr lang="en-US" sz="2800" dirty="0"/>
              <a:t> </a:t>
            </a:r>
            <a:r>
              <a:rPr lang="en-US" sz="2800" dirty="0" err="1"/>
              <a:t>betere</a:t>
            </a:r>
            <a:r>
              <a:rPr lang="en-US" sz="2800" dirty="0"/>
              <a:t> </a:t>
            </a:r>
            <a:r>
              <a:rPr lang="en-US" sz="2800" dirty="0" err="1"/>
              <a:t>bijen</a:t>
            </a:r>
            <a:r>
              <a:rPr lang="en-US" sz="2800" dirty="0"/>
              <a:t> </a:t>
            </a:r>
            <a:r>
              <a:rPr lang="en-US" sz="2800" dirty="0" err="1"/>
              <a:t>willen</a:t>
            </a:r>
            <a:r>
              <a:rPr lang="en-US" sz="2800" dirty="0"/>
              <a:t>: </a:t>
            </a:r>
            <a:r>
              <a:rPr lang="en-US" sz="2800" dirty="0" err="1"/>
              <a:t>Naar</a:t>
            </a:r>
            <a:r>
              <a:rPr lang="en-US" sz="2800" dirty="0"/>
              <a:t> </a:t>
            </a:r>
            <a:r>
              <a:rPr lang="en-US" sz="2800" dirty="0" err="1"/>
              <a:t>Vlieland</a:t>
            </a:r>
            <a:r>
              <a:rPr lang="en-US" sz="2800" dirty="0"/>
              <a:t> </a:t>
            </a:r>
            <a:r>
              <a:rPr lang="en-US" sz="2800" dirty="0" err="1"/>
              <a:t>gaan</a:t>
            </a:r>
            <a:endParaRPr lang="nl-NL" sz="2800" dirty="0"/>
          </a:p>
        </p:txBody>
      </p:sp>
      <p:sp>
        <p:nvSpPr>
          <p:cNvPr id="2" name="Tekstvak 1">
            <a:extLst>
              <a:ext uri="{FF2B5EF4-FFF2-40B4-BE49-F238E27FC236}">
                <a16:creationId xmlns:a16="http://schemas.microsoft.com/office/drawing/2014/main" id="{D3A9DFC5-D676-D7B9-8762-308438452369}"/>
              </a:ext>
            </a:extLst>
          </p:cNvPr>
          <p:cNvSpPr txBox="1"/>
          <p:nvPr/>
        </p:nvSpPr>
        <p:spPr>
          <a:xfrm>
            <a:off x="1425388" y="1936376"/>
            <a:ext cx="184731" cy="369332"/>
          </a:xfrm>
          <a:prstGeom prst="rect">
            <a:avLst/>
          </a:prstGeom>
          <a:noFill/>
        </p:spPr>
        <p:txBody>
          <a:bodyPr wrap="none" rtlCol="0">
            <a:spAutoFit/>
          </a:bodyPr>
          <a:lstStyle/>
          <a:p>
            <a:endParaRPr lang="nl-NL" dirty="0"/>
          </a:p>
        </p:txBody>
      </p:sp>
      <p:sp>
        <p:nvSpPr>
          <p:cNvPr id="3" name="Tekstvak 2">
            <a:extLst>
              <a:ext uri="{FF2B5EF4-FFF2-40B4-BE49-F238E27FC236}">
                <a16:creationId xmlns:a16="http://schemas.microsoft.com/office/drawing/2014/main" id="{19FB14B6-EE5B-7CCB-6EAF-E5E48DF2B725}"/>
              </a:ext>
            </a:extLst>
          </p:cNvPr>
          <p:cNvSpPr txBox="1"/>
          <p:nvPr/>
        </p:nvSpPr>
        <p:spPr>
          <a:xfrm>
            <a:off x="1425388" y="1474993"/>
            <a:ext cx="7199779" cy="3108543"/>
          </a:xfrm>
          <a:prstGeom prst="rect">
            <a:avLst/>
          </a:prstGeom>
          <a:noFill/>
        </p:spPr>
        <p:txBody>
          <a:bodyPr wrap="square" rtlCol="0">
            <a:spAutoFit/>
          </a:bodyPr>
          <a:lstStyle/>
          <a:p>
            <a:pPr marL="457200" indent="-457200">
              <a:buFont typeface="Arial" panose="020B0604020202020204" pitchFamily="34" charset="0"/>
              <a:buChar char="•"/>
            </a:pPr>
            <a:r>
              <a:rPr lang="nl-NL" sz="2800" dirty="0"/>
              <a:t>Niet alleen zachtaardig, verder ook prima.</a:t>
            </a:r>
          </a:p>
          <a:p>
            <a:pPr marL="457200" indent="-457200">
              <a:buFont typeface="Arial" panose="020B0604020202020204" pitchFamily="34" charset="0"/>
              <a:buChar char="•"/>
            </a:pPr>
            <a:endParaRPr lang="nl-NL" sz="2800" dirty="0"/>
          </a:p>
          <a:p>
            <a:pPr marL="457200" indent="-457200">
              <a:buFont typeface="Arial" panose="020B0604020202020204" pitchFamily="34" charset="0"/>
              <a:buChar char="•"/>
            </a:pPr>
            <a:r>
              <a:rPr lang="nl-NL" sz="2800" dirty="0"/>
              <a:t>Beste </a:t>
            </a:r>
            <a:r>
              <a:rPr lang="nl-NL" sz="2800" dirty="0" err="1"/>
              <a:t>Carnica</a:t>
            </a:r>
            <a:r>
              <a:rPr lang="nl-NL" sz="2800" dirty="0"/>
              <a:t>-volken van NW-Europa.</a:t>
            </a:r>
          </a:p>
          <a:p>
            <a:pPr marL="457200" indent="-457200">
              <a:buFont typeface="Arial" panose="020B0604020202020204" pitchFamily="34" charset="0"/>
              <a:buChar char="•"/>
            </a:pPr>
            <a:endParaRPr lang="nl-NL" sz="2800" dirty="0"/>
          </a:p>
          <a:p>
            <a:pPr marL="457200" indent="-457200">
              <a:buFont typeface="Arial" panose="020B0604020202020204" pitchFamily="34" charset="0"/>
              <a:buChar char="•"/>
            </a:pPr>
            <a:r>
              <a:rPr lang="nl-NL" sz="2800" dirty="0"/>
              <a:t>Koninginnen telen is leuk.</a:t>
            </a:r>
          </a:p>
          <a:p>
            <a:pPr marL="457200" indent="-457200">
              <a:buFont typeface="Arial" panose="020B0604020202020204" pitchFamily="34" charset="0"/>
              <a:buChar char="•"/>
            </a:pPr>
            <a:endParaRPr lang="nl-NL" sz="2800" dirty="0"/>
          </a:p>
          <a:p>
            <a:pPr marL="457200" indent="-457200">
              <a:buFont typeface="Arial" panose="020B0604020202020204" pitchFamily="34" charset="0"/>
              <a:buChar char="•"/>
            </a:pPr>
            <a:r>
              <a:rPr lang="nl-NL" sz="2800" dirty="0"/>
              <a:t>Er is een </a:t>
            </a:r>
            <a:r>
              <a:rPr lang="nl-NL" sz="2800" dirty="0" err="1"/>
              <a:t>overlarfproject</a:t>
            </a:r>
            <a:r>
              <a:rPr lang="nl-NL" sz="2800" dirty="0"/>
              <a:t> in de buurt.</a:t>
            </a:r>
          </a:p>
        </p:txBody>
      </p:sp>
      <p:pic>
        <p:nvPicPr>
          <p:cNvPr id="2050" name="Picture 2">
            <a:extLst>
              <a:ext uri="{FF2B5EF4-FFF2-40B4-BE49-F238E27FC236}">
                <a16:creationId xmlns:a16="http://schemas.microsoft.com/office/drawing/2014/main" id="{00485160-C4EE-79BD-5157-2FAACC3AC5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3806" y="962489"/>
            <a:ext cx="3568193" cy="4757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950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329394F-D50D-496B-B4BD-BE51C301FF85}"/>
              </a:ext>
            </a:extLst>
          </p:cNvPr>
          <p:cNvCxnSpPr/>
          <p:nvPr/>
        </p:nvCxnSpPr>
        <p:spPr>
          <a:xfrm>
            <a:off x="0" y="962489"/>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AD8FC32-35E8-4F0E-93EF-3DE513B3BBD5}"/>
              </a:ext>
            </a:extLst>
          </p:cNvPr>
          <p:cNvSpPr txBox="1"/>
          <p:nvPr/>
        </p:nvSpPr>
        <p:spPr>
          <a:xfrm>
            <a:off x="1154097" y="213065"/>
            <a:ext cx="7859844" cy="523220"/>
          </a:xfrm>
          <a:prstGeom prst="rect">
            <a:avLst/>
          </a:prstGeom>
          <a:noFill/>
        </p:spPr>
        <p:txBody>
          <a:bodyPr wrap="none" rtlCol="0">
            <a:spAutoFit/>
          </a:bodyPr>
          <a:lstStyle/>
          <a:p>
            <a:r>
              <a:rPr lang="en-US" sz="2800" dirty="0" err="1"/>
              <a:t>Waarom</a:t>
            </a:r>
            <a:r>
              <a:rPr lang="en-US" sz="2800" dirty="0"/>
              <a:t> </a:t>
            </a:r>
            <a:r>
              <a:rPr lang="en-US" sz="2800" dirty="0" err="1"/>
              <a:t>zou</a:t>
            </a:r>
            <a:r>
              <a:rPr lang="en-US" sz="2800" dirty="0"/>
              <a:t> </a:t>
            </a:r>
            <a:r>
              <a:rPr lang="en-US" sz="2800" dirty="0" err="1"/>
              <a:t>betere</a:t>
            </a:r>
            <a:r>
              <a:rPr lang="en-US" sz="2800" dirty="0"/>
              <a:t> </a:t>
            </a:r>
            <a:r>
              <a:rPr lang="en-US" sz="2800" dirty="0" err="1"/>
              <a:t>bijen</a:t>
            </a:r>
            <a:r>
              <a:rPr lang="en-US" sz="2800" dirty="0"/>
              <a:t> </a:t>
            </a:r>
            <a:r>
              <a:rPr lang="en-US" sz="2800" dirty="0" err="1"/>
              <a:t>willen</a:t>
            </a:r>
            <a:r>
              <a:rPr lang="en-US" sz="2800" dirty="0"/>
              <a:t>: </a:t>
            </a:r>
            <a:r>
              <a:rPr lang="en-US" sz="2800" dirty="0" err="1"/>
              <a:t>Naar</a:t>
            </a:r>
            <a:r>
              <a:rPr lang="en-US" sz="2800" dirty="0"/>
              <a:t> </a:t>
            </a:r>
            <a:r>
              <a:rPr lang="en-US" sz="2800" dirty="0" err="1"/>
              <a:t>Ameland</a:t>
            </a:r>
            <a:r>
              <a:rPr lang="en-US" sz="2800" dirty="0"/>
              <a:t> </a:t>
            </a:r>
            <a:r>
              <a:rPr lang="en-US" sz="2800" dirty="0" err="1"/>
              <a:t>gaan</a:t>
            </a:r>
            <a:endParaRPr lang="nl-NL" sz="2800" dirty="0"/>
          </a:p>
        </p:txBody>
      </p:sp>
      <p:sp>
        <p:nvSpPr>
          <p:cNvPr id="2" name="Tekstvak 1">
            <a:extLst>
              <a:ext uri="{FF2B5EF4-FFF2-40B4-BE49-F238E27FC236}">
                <a16:creationId xmlns:a16="http://schemas.microsoft.com/office/drawing/2014/main" id="{D3A9DFC5-D676-D7B9-8762-308438452369}"/>
              </a:ext>
            </a:extLst>
          </p:cNvPr>
          <p:cNvSpPr txBox="1"/>
          <p:nvPr/>
        </p:nvSpPr>
        <p:spPr>
          <a:xfrm>
            <a:off x="1425388" y="1936376"/>
            <a:ext cx="184731" cy="369332"/>
          </a:xfrm>
          <a:prstGeom prst="rect">
            <a:avLst/>
          </a:prstGeom>
          <a:noFill/>
        </p:spPr>
        <p:txBody>
          <a:bodyPr wrap="none" rtlCol="0">
            <a:spAutoFit/>
          </a:bodyPr>
          <a:lstStyle/>
          <a:p>
            <a:endParaRPr lang="nl-NL" dirty="0"/>
          </a:p>
        </p:txBody>
      </p:sp>
      <p:sp>
        <p:nvSpPr>
          <p:cNvPr id="3" name="Tekstvak 2">
            <a:extLst>
              <a:ext uri="{FF2B5EF4-FFF2-40B4-BE49-F238E27FC236}">
                <a16:creationId xmlns:a16="http://schemas.microsoft.com/office/drawing/2014/main" id="{19FB14B6-EE5B-7CCB-6EAF-E5E48DF2B725}"/>
              </a:ext>
            </a:extLst>
          </p:cNvPr>
          <p:cNvSpPr txBox="1"/>
          <p:nvPr/>
        </p:nvSpPr>
        <p:spPr>
          <a:xfrm>
            <a:off x="1425388" y="1474993"/>
            <a:ext cx="7199779" cy="3108543"/>
          </a:xfrm>
          <a:prstGeom prst="rect">
            <a:avLst/>
          </a:prstGeom>
          <a:noFill/>
        </p:spPr>
        <p:txBody>
          <a:bodyPr wrap="square" rtlCol="0">
            <a:spAutoFit/>
          </a:bodyPr>
          <a:lstStyle/>
          <a:p>
            <a:pPr marL="457200" indent="-457200">
              <a:buFont typeface="Arial" panose="020B0604020202020204" pitchFamily="34" charset="0"/>
              <a:buChar char="•"/>
            </a:pPr>
            <a:r>
              <a:rPr lang="nl-NL" sz="2800" dirty="0" err="1"/>
              <a:t>Buckfast</a:t>
            </a:r>
            <a:r>
              <a:rPr lang="nl-NL" sz="2800" dirty="0"/>
              <a:t> combineert beste eigenschappen.</a:t>
            </a:r>
          </a:p>
          <a:p>
            <a:pPr marL="457200" indent="-457200">
              <a:buFont typeface="Arial" panose="020B0604020202020204" pitchFamily="34" charset="0"/>
              <a:buChar char="•"/>
            </a:pPr>
            <a:endParaRPr lang="nl-NL" sz="2800" dirty="0"/>
          </a:p>
          <a:p>
            <a:pPr marL="457200" indent="-457200">
              <a:buFont typeface="Arial" panose="020B0604020202020204" pitchFamily="34" charset="0"/>
              <a:buChar char="•"/>
            </a:pPr>
            <a:r>
              <a:rPr lang="nl-NL" sz="2800" dirty="0"/>
              <a:t>Darrenvolken van gerenommeerde telers.</a:t>
            </a:r>
          </a:p>
          <a:p>
            <a:pPr marL="457200" indent="-457200">
              <a:buFont typeface="Arial" panose="020B0604020202020204" pitchFamily="34" charset="0"/>
              <a:buChar char="•"/>
            </a:pPr>
            <a:endParaRPr lang="nl-NL" sz="2800" dirty="0"/>
          </a:p>
          <a:p>
            <a:pPr marL="457200" indent="-457200">
              <a:buFont typeface="Arial" panose="020B0604020202020204" pitchFamily="34" charset="0"/>
              <a:buChar char="•"/>
            </a:pPr>
            <a:r>
              <a:rPr lang="nl-NL" sz="2800" dirty="0"/>
              <a:t>Gezellig om kastjes te brengen.</a:t>
            </a:r>
          </a:p>
          <a:p>
            <a:pPr marL="457200" indent="-457200">
              <a:buFont typeface="Arial" panose="020B0604020202020204" pitchFamily="34" charset="0"/>
              <a:buChar char="•"/>
            </a:pPr>
            <a:endParaRPr lang="nl-NL" sz="2800" dirty="0"/>
          </a:p>
          <a:p>
            <a:pPr marL="457200" indent="-457200">
              <a:buFont typeface="Arial" panose="020B0604020202020204" pitchFamily="34" charset="0"/>
              <a:buChar char="•"/>
            </a:pPr>
            <a:r>
              <a:rPr lang="nl-NL" sz="2800" dirty="0"/>
              <a:t>Er is een </a:t>
            </a:r>
            <a:r>
              <a:rPr lang="nl-NL" sz="2800" dirty="0" err="1"/>
              <a:t>overlarfproject</a:t>
            </a:r>
            <a:r>
              <a:rPr lang="nl-NL" sz="2800" dirty="0"/>
              <a:t> in de buurt.</a:t>
            </a:r>
          </a:p>
        </p:txBody>
      </p:sp>
      <p:pic>
        <p:nvPicPr>
          <p:cNvPr id="7" name="Afbeelding 6">
            <a:extLst>
              <a:ext uri="{FF2B5EF4-FFF2-40B4-BE49-F238E27FC236}">
                <a16:creationId xmlns:a16="http://schemas.microsoft.com/office/drawing/2014/main" id="{7E36DE7F-B283-6E5C-CDD7-ACBACD14CB30}"/>
              </a:ext>
            </a:extLst>
          </p:cNvPr>
          <p:cNvPicPr>
            <a:picLocks noChangeAspect="1"/>
          </p:cNvPicPr>
          <p:nvPr/>
        </p:nvPicPr>
        <p:blipFill>
          <a:blip r:embed="rId3"/>
          <a:stretch>
            <a:fillRect/>
          </a:stretch>
        </p:blipFill>
        <p:spPr>
          <a:xfrm rot="5400000">
            <a:off x="8011390" y="2677393"/>
            <a:ext cx="5895511" cy="2465706"/>
          </a:xfrm>
          <a:prstGeom prst="rect">
            <a:avLst/>
          </a:prstGeom>
        </p:spPr>
      </p:pic>
    </p:spTree>
    <p:extLst>
      <p:ext uri="{BB962C8B-B14F-4D97-AF65-F5344CB8AC3E}">
        <p14:creationId xmlns:p14="http://schemas.microsoft.com/office/powerpoint/2010/main" val="3651005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329394F-D50D-496B-B4BD-BE51C301FF85}"/>
              </a:ext>
            </a:extLst>
          </p:cNvPr>
          <p:cNvCxnSpPr/>
          <p:nvPr/>
        </p:nvCxnSpPr>
        <p:spPr>
          <a:xfrm>
            <a:off x="0" y="962489"/>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AD8FC32-35E8-4F0E-93EF-3DE513B3BBD5}"/>
              </a:ext>
            </a:extLst>
          </p:cNvPr>
          <p:cNvSpPr txBox="1"/>
          <p:nvPr/>
        </p:nvSpPr>
        <p:spPr>
          <a:xfrm>
            <a:off x="1154097" y="213065"/>
            <a:ext cx="8839279" cy="523220"/>
          </a:xfrm>
          <a:prstGeom prst="rect">
            <a:avLst/>
          </a:prstGeom>
          <a:noFill/>
        </p:spPr>
        <p:txBody>
          <a:bodyPr wrap="none" rtlCol="0">
            <a:spAutoFit/>
          </a:bodyPr>
          <a:lstStyle/>
          <a:p>
            <a:r>
              <a:rPr lang="en-US" sz="2800" dirty="0" err="1"/>
              <a:t>Waarom</a:t>
            </a:r>
            <a:r>
              <a:rPr lang="en-US" sz="2800" dirty="0"/>
              <a:t> </a:t>
            </a:r>
            <a:r>
              <a:rPr lang="en-US" sz="2800" dirty="0" err="1"/>
              <a:t>zou</a:t>
            </a:r>
            <a:r>
              <a:rPr lang="en-US" sz="2800" dirty="0"/>
              <a:t> </a:t>
            </a:r>
            <a:r>
              <a:rPr lang="en-US" sz="2800" dirty="0" err="1"/>
              <a:t>betere</a:t>
            </a:r>
            <a:r>
              <a:rPr lang="en-US" sz="2800" dirty="0"/>
              <a:t> </a:t>
            </a:r>
            <a:r>
              <a:rPr lang="en-US" sz="2800" dirty="0" err="1"/>
              <a:t>bijen</a:t>
            </a:r>
            <a:r>
              <a:rPr lang="en-US" sz="2800" dirty="0"/>
              <a:t> </a:t>
            </a:r>
            <a:r>
              <a:rPr lang="en-US" sz="2800" dirty="0" err="1"/>
              <a:t>willen</a:t>
            </a:r>
            <a:r>
              <a:rPr lang="en-US" sz="2800" dirty="0"/>
              <a:t>: </a:t>
            </a:r>
            <a:r>
              <a:rPr lang="en-US" sz="2800" dirty="0" err="1"/>
              <a:t>Meedoen</a:t>
            </a:r>
            <a:r>
              <a:rPr lang="en-US" sz="2800" dirty="0"/>
              <a:t> met Beebreed.nl</a:t>
            </a:r>
            <a:endParaRPr lang="nl-NL" sz="2800" dirty="0"/>
          </a:p>
        </p:txBody>
      </p:sp>
      <p:sp>
        <p:nvSpPr>
          <p:cNvPr id="2" name="Tekstvak 1">
            <a:extLst>
              <a:ext uri="{FF2B5EF4-FFF2-40B4-BE49-F238E27FC236}">
                <a16:creationId xmlns:a16="http://schemas.microsoft.com/office/drawing/2014/main" id="{D3A9DFC5-D676-D7B9-8762-308438452369}"/>
              </a:ext>
            </a:extLst>
          </p:cNvPr>
          <p:cNvSpPr txBox="1"/>
          <p:nvPr/>
        </p:nvSpPr>
        <p:spPr>
          <a:xfrm>
            <a:off x="1425388" y="1936376"/>
            <a:ext cx="184731" cy="369332"/>
          </a:xfrm>
          <a:prstGeom prst="rect">
            <a:avLst/>
          </a:prstGeom>
          <a:noFill/>
        </p:spPr>
        <p:txBody>
          <a:bodyPr wrap="none" rtlCol="0">
            <a:spAutoFit/>
          </a:bodyPr>
          <a:lstStyle/>
          <a:p>
            <a:endParaRPr lang="nl-NL" dirty="0"/>
          </a:p>
        </p:txBody>
      </p:sp>
      <p:sp>
        <p:nvSpPr>
          <p:cNvPr id="3" name="Tekstvak 2">
            <a:extLst>
              <a:ext uri="{FF2B5EF4-FFF2-40B4-BE49-F238E27FC236}">
                <a16:creationId xmlns:a16="http://schemas.microsoft.com/office/drawing/2014/main" id="{19FB14B6-EE5B-7CCB-6EAF-E5E48DF2B725}"/>
              </a:ext>
            </a:extLst>
          </p:cNvPr>
          <p:cNvSpPr txBox="1"/>
          <p:nvPr/>
        </p:nvSpPr>
        <p:spPr>
          <a:xfrm>
            <a:off x="1425388" y="1474993"/>
            <a:ext cx="7199779" cy="3970318"/>
          </a:xfrm>
          <a:prstGeom prst="rect">
            <a:avLst/>
          </a:prstGeom>
          <a:noFill/>
        </p:spPr>
        <p:txBody>
          <a:bodyPr wrap="square" rtlCol="0">
            <a:spAutoFit/>
          </a:bodyPr>
          <a:lstStyle/>
          <a:p>
            <a:pPr marL="457200" indent="-457200">
              <a:buFont typeface="Arial" panose="020B0604020202020204" pitchFamily="34" charset="0"/>
              <a:buChar char="•"/>
            </a:pPr>
            <a:r>
              <a:rPr lang="nl-NL" sz="2800" dirty="0"/>
              <a:t>Samen werken aan betere </a:t>
            </a:r>
            <a:r>
              <a:rPr lang="nl-NL" sz="2800" dirty="0" err="1"/>
              <a:t>Carnica</a:t>
            </a:r>
            <a:endParaRPr lang="nl-NL" sz="2800" dirty="0"/>
          </a:p>
          <a:p>
            <a:pPr marL="457200" indent="-457200">
              <a:buFont typeface="Arial" panose="020B0604020202020204" pitchFamily="34" charset="0"/>
              <a:buChar char="•"/>
            </a:pPr>
            <a:endParaRPr lang="nl-NL" sz="2800" dirty="0"/>
          </a:p>
          <a:p>
            <a:pPr marL="457200" indent="-457200">
              <a:buFont typeface="Arial" panose="020B0604020202020204" pitchFamily="34" charset="0"/>
              <a:buChar char="•"/>
            </a:pPr>
            <a:r>
              <a:rPr lang="nl-NL" sz="2800" dirty="0"/>
              <a:t>Meebeslissen wat er op Vlieland komt te staan.</a:t>
            </a:r>
          </a:p>
          <a:p>
            <a:pPr marL="457200" indent="-457200">
              <a:buFont typeface="Arial" panose="020B0604020202020204" pitchFamily="34" charset="0"/>
              <a:buChar char="•"/>
            </a:pPr>
            <a:endParaRPr lang="nl-NL" sz="2800" dirty="0"/>
          </a:p>
          <a:p>
            <a:pPr marL="457200" indent="-457200">
              <a:buFont typeface="Arial" panose="020B0604020202020204" pitchFamily="34" charset="0"/>
              <a:buChar char="•"/>
            </a:pPr>
            <a:r>
              <a:rPr lang="nl-NL" sz="2800" dirty="0"/>
              <a:t>Evenwichtige verbetering van honing, zachtaardigheid en </a:t>
            </a:r>
            <a:r>
              <a:rPr lang="nl-NL" sz="2800" dirty="0" err="1"/>
              <a:t>varroa</a:t>
            </a:r>
            <a:r>
              <a:rPr lang="nl-NL" sz="2800" dirty="0"/>
              <a:t>.</a:t>
            </a:r>
          </a:p>
          <a:p>
            <a:pPr marL="457200" indent="-457200">
              <a:buFont typeface="Arial" panose="020B0604020202020204" pitchFamily="34" charset="0"/>
              <a:buChar char="•"/>
            </a:pPr>
            <a:endParaRPr lang="nl-NL" sz="2800" dirty="0"/>
          </a:p>
          <a:p>
            <a:pPr marL="457200" indent="-457200">
              <a:buFont typeface="Arial" panose="020B0604020202020204" pitchFamily="34" charset="0"/>
              <a:buChar char="•"/>
            </a:pPr>
            <a:r>
              <a:rPr lang="nl-NL" sz="2800" dirty="0"/>
              <a:t>Spannend: komen de verwachtingen uit</a:t>
            </a:r>
          </a:p>
        </p:txBody>
      </p:sp>
      <p:pic>
        <p:nvPicPr>
          <p:cNvPr id="10" name="Afbeelding 9">
            <a:extLst>
              <a:ext uri="{FF2B5EF4-FFF2-40B4-BE49-F238E27FC236}">
                <a16:creationId xmlns:a16="http://schemas.microsoft.com/office/drawing/2014/main" id="{CE0A3CD5-4CFD-9A9B-B756-D6D47A7F98F2}"/>
              </a:ext>
            </a:extLst>
          </p:cNvPr>
          <p:cNvPicPr>
            <a:picLocks noChangeAspect="1"/>
          </p:cNvPicPr>
          <p:nvPr/>
        </p:nvPicPr>
        <p:blipFill>
          <a:blip r:embed="rId3"/>
          <a:stretch>
            <a:fillRect/>
          </a:stretch>
        </p:blipFill>
        <p:spPr>
          <a:xfrm rot="5400000">
            <a:off x="8462963" y="2748427"/>
            <a:ext cx="5514975" cy="1943100"/>
          </a:xfrm>
          <a:prstGeom prst="rect">
            <a:avLst/>
          </a:prstGeom>
          <a:ln>
            <a:solidFill>
              <a:schemeClr val="accent6">
                <a:lumMod val="75000"/>
              </a:schemeClr>
            </a:solidFill>
          </a:ln>
        </p:spPr>
      </p:pic>
    </p:spTree>
    <p:extLst>
      <p:ext uri="{BB962C8B-B14F-4D97-AF65-F5344CB8AC3E}">
        <p14:creationId xmlns:p14="http://schemas.microsoft.com/office/powerpoint/2010/main" val="1906805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329394F-D50D-496B-B4BD-BE51C301FF85}"/>
              </a:ext>
            </a:extLst>
          </p:cNvPr>
          <p:cNvCxnSpPr/>
          <p:nvPr/>
        </p:nvCxnSpPr>
        <p:spPr>
          <a:xfrm>
            <a:off x="0" y="962489"/>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AD8FC32-35E8-4F0E-93EF-3DE513B3BBD5}"/>
              </a:ext>
            </a:extLst>
          </p:cNvPr>
          <p:cNvSpPr txBox="1"/>
          <p:nvPr/>
        </p:nvSpPr>
        <p:spPr>
          <a:xfrm>
            <a:off x="1154097" y="213065"/>
            <a:ext cx="6015365" cy="523220"/>
          </a:xfrm>
          <a:prstGeom prst="rect">
            <a:avLst/>
          </a:prstGeom>
          <a:noFill/>
        </p:spPr>
        <p:txBody>
          <a:bodyPr wrap="none" rtlCol="0">
            <a:spAutoFit/>
          </a:bodyPr>
          <a:lstStyle/>
          <a:p>
            <a:r>
              <a:rPr lang="en-US" sz="2800" dirty="0" err="1"/>
              <a:t>Deel</a:t>
            </a:r>
            <a:r>
              <a:rPr lang="en-US" sz="2800" dirty="0"/>
              <a:t> 2: </a:t>
            </a:r>
            <a:r>
              <a:rPr lang="en-US" sz="2800" dirty="0" err="1"/>
              <a:t>Waarom</a:t>
            </a:r>
            <a:r>
              <a:rPr lang="en-US" sz="2800" dirty="0"/>
              <a:t> </a:t>
            </a:r>
            <a:r>
              <a:rPr lang="en-US" sz="2800" dirty="0" err="1"/>
              <a:t>zou</a:t>
            </a:r>
            <a:r>
              <a:rPr lang="en-US" sz="2800" dirty="0"/>
              <a:t> je </a:t>
            </a:r>
            <a:r>
              <a:rPr lang="en-US" sz="2800" dirty="0" err="1"/>
              <a:t>willen</a:t>
            </a:r>
            <a:r>
              <a:rPr lang="en-US" sz="2800" dirty="0"/>
              <a:t> </a:t>
            </a:r>
            <a:r>
              <a:rPr lang="en-US" sz="2800" dirty="0" err="1"/>
              <a:t>selecteren</a:t>
            </a:r>
            <a:endParaRPr lang="nl-NL" sz="2800" dirty="0"/>
          </a:p>
        </p:txBody>
      </p:sp>
      <p:sp>
        <p:nvSpPr>
          <p:cNvPr id="2" name="TextBox 6">
            <a:extLst>
              <a:ext uri="{FF2B5EF4-FFF2-40B4-BE49-F238E27FC236}">
                <a16:creationId xmlns:a16="http://schemas.microsoft.com/office/drawing/2014/main" id="{67C91294-7C7C-AE77-ABA1-6DC4FE9AB8BF}"/>
              </a:ext>
            </a:extLst>
          </p:cNvPr>
          <p:cNvSpPr txBox="1"/>
          <p:nvPr/>
        </p:nvSpPr>
        <p:spPr>
          <a:xfrm>
            <a:off x="1154097" y="1993740"/>
            <a:ext cx="8222660" cy="954107"/>
          </a:xfrm>
          <a:prstGeom prst="rect">
            <a:avLst/>
          </a:prstGeom>
          <a:noFill/>
        </p:spPr>
        <p:txBody>
          <a:bodyPr wrap="square" rtlCol="0">
            <a:spAutoFit/>
          </a:bodyPr>
          <a:lstStyle/>
          <a:p>
            <a:r>
              <a:rPr lang="en-US" sz="2800" dirty="0"/>
              <a:t>Koninginnenteelt en selectie is gewoon leuk</a:t>
            </a:r>
          </a:p>
          <a:p>
            <a:r>
              <a:rPr lang="en-US" sz="2800" dirty="0"/>
              <a:t>				en  bovendien spannend!</a:t>
            </a:r>
            <a:endParaRPr lang="nl-NL" sz="2800" dirty="0"/>
          </a:p>
        </p:txBody>
      </p:sp>
    </p:spTree>
    <p:extLst>
      <p:ext uri="{BB962C8B-B14F-4D97-AF65-F5344CB8AC3E}">
        <p14:creationId xmlns:p14="http://schemas.microsoft.com/office/powerpoint/2010/main" val="24510833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D2EA14-BFD5-4AAE-A512-86D00CD05966}"/>
              </a:ext>
            </a:extLst>
          </p:cNvPr>
          <p:cNvPicPr>
            <a:picLocks noChangeAspect="1"/>
          </p:cNvPicPr>
          <p:nvPr/>
        </p:nvPicPr>
        <p:blipFill>
          <a:blip r:embed="rId2"/>
          <a:stretch>
            <a:fillRect/>
          </a:stretch>
        </p:blipFill>
        <p:spPr>
          <a:xfrm>
            <a:off x="205085" y="1430598"/>
            <a:ext cx="7401060" cy="1998402"/>
          </a:xfrm>
          <a:prstGeom prst="rect">
            <a:avLst/>
          </a:prstGeom>
          <a:ln>
            <a:solidFill>
              <a:schemeClr val="tx1"/>
            </a:solidFill>
          </a:ln>
        </p:spPr>
      </p:pic>
      <p:cxnSp>
        <p:nvCxnSpPr>
          <p:cNvPr id="4" name="Straight Connector 3">
            <a:extLst>
              <a:ext uri="{FF2B5EF4-FFF2-40B4-BE49-F238E27FC236}">
                <a16:creationId xmlns:a16="http://schemas.microsoft.com/office/drawing/2014/main" id="{3B3F32FD-ECF6-4DCC-AF61-C489C5C7B76D}"/>
              </a:ext>
            </a:extLst>
          </p:cNvPr>
          <p:cNvCxnSpPr/>
          <p:nvPr/>
        </p:nvCxnSpPr>
        <p:spPr>
          <a:xfrm>
            <a:off x="0" y="962489"/>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FD332E8-1985-4061-BE3B-AFFEE42D1C52}"/>
              </a:ext>
            </a:extLst>
          </p:cNvPr>
          <p:cNvSpPr txBox="1"/>
          <p:nvPr/>
        </p:nvSpPr>
        <p:spPr>
          <a:xfrm>
            <a:off x="1154097" y="213065"/>
            <a:ext cx="1961947" cy="523220"/>
          </a:xfrm>
          <a:prstGeom prst="rect">
            <a:avLst/>
          </a:prstGeom>
          <a:noFill/>
        </p:spPr>
        <p:txBody>
          <a:bodyPr wrap="none" rtlCol="0">
            <a:spAutoFit/>
          </a:bodyPr>
          <a:lstStyle/>
          <a:p>
            <a:r>
              <a:rPr lang="en-US" sz="2800" dirty="0" err="1"/>
              <a:t>Samengevat</a:t>
            </a:r>
            <a:endParaRPr lang="nl-NL" sz="2800" dirty="0"/>
          </a:p>
        </p:txBody>
      </p:sp>
      <p:sp>
        <p:nvSpPr>
          <p:cNvPr id="6" name="TextBox 6">
            <a:extLst>
              <a:ext uri="{FF2B5EF4-FFF2-40B4-BE49-F238E27FC236}">
                <a16:creationId xmlns:a16="http://schemas.microsoft.com/office/drawing/2014/main" id="{91C4C586-8A61-44EC-9A26-17169BB2BBBC}"/>
              </a:ext>
            </a:extLst>
          </p:cNvPr>
          <p:cNvSpPr txBox="1"/>
          <p:nvPr/>
        </p:nvSpPr>
        <p:spPr>
          <a:xfrm>
            <a:off x="1353603" y="3897108"/>
            <a:ext cx="8222660" cy="1815882"/>
          </a:xfrm>
          <a:prstGeom prst="rect">
            <a:avLst/>
          </a:prstGeom>
          <a:noFill/>
          <a:ln>
            <a:solidFill>
              <a:schemeClr val="tx1"/>
            </a:solidFill>
          </a:ln>
        </p:spPr>
        <p:txBody>
          <a:bodyPr wrap="square" rtlCol="0">
            <a:spAutoFit/>
          </a:bodyPr>
          <a:lstStyle/>
          <a:p>
            <a:r>
              <a:rPr lang="en-US" sz="2800" dirty="0" err="1"/>
              <a:t>Waarom</a:t>
            </a:r>
            <a:r>
              <a:rPr lang="en-US" sz="2800" dirty="0"/>
              <a:t> </a:t>
            </a:r>
            <a:r>
              <a:rPr lang="en-US" sz="2800" dirty="0" err="1"/>
              <a:t>zou</a:t>
            </a:r>
            <a:r>
              <a:rPr lang="en-US" sz="2800" dirty="0"/>
              <a:t> je </a:t>
            </a:r>
            <a:r>
              <a:rPr lang="en-US" sz="2800" dirty="0" err="1"/>
              <a:t>willen</a:t>
            </a:r>
            <a:r>
              <a:rPr lang="en-US" sz="2800" dirty="0"/>
              <a:t> </a:t>
            </a:r>
            <a:r>
              <a:rPr lang="en-US" sz="2800" dirty="0" err="1"/>
              <a:t>selecteren</a:t>
            </a:r>
            <a:r>
              <a:rPr lang="en-US" sz="2800" dirty="0"/>
              <a:t>?</a:t>
            </a:r>
          </a:p>
          <a:p>
            <a:endParaRPr lang="en-US" sz="2800" dirty="0"/>
          </a:p>
          <a:p>
            <a:r>
              <a:rPr lang="en-US" sz="2800" dirty="0" err="1"/>
              <a:t>Koninginnenteelt</a:t>
            </a:r>
            <a:r>
              <a:rPr lang="en-US" sz="2800" dirty="0"/>
              <a:t> en selectie is gewoon leuk</a:t>
            </a:r>
          </a:p>
          <a:p>
            <a:r>
              <a:rPr lang="en-US" sz="2800" dirty="0"/>
              <a:t>				en  bovendien spannend!</a:t>
            </a:r>
            <a:endParaRPr lang="nl-NL" sz="2800" dirty="0"/>
          </a:p>
        </p:txBody>
      </p:sp>
    </p:spTree>
    <p:extLst>
      <p:ext uri="{BB962C8B-B14F-4D97-AF65-F5344CB8AC3E}">
        <p14:creationId xmlns:p14="http://schemas.microsoft.com/office/powerpoint/2010/main" val="4358455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0C4D43B-2AB3-43F9-AF03-61C2C477B053}"/>
              </a:ext>
            </a:extLst>
          </p:cNvPr>
          <p:cNvSpPr txBox="1"/>
          <p:nvPr/>
        </p:nvSpPr>
        <p:spPr>
          <a:xfrm rot="19398953">
            <a:off x="2059985" y="2334679"/>
            <a:ext cx="6747360" cy="1569660"/>
          </a:xfrm>
          <a:prstGeom prst="rect">
            <a:avLst/>
          </a:prstGeom>
          <a:noFill/>
        </p:spPr>
        <p:txBody>
          <a:bodyPr wrap="none" rtlCol="0">
            <a:spAutoFit/>
          </a:bodyPr>
          <a:lstStyle/>
          <a:p>
            <a:r>
              <a:rPr lang="en-US" sz="9600" b="1" dirty="0">
                <a:solidFill>
                  <a:schemeClr val="bg2"/>
                </a:solidFill>
              </a:rPr>
              <a:t>R E C L A M E</a:t>
            </a:r>
            <a:endParaRPr lang="nl-NL" sz="9600" b="1" dirty="0">
              <a:solidFill>
                <a:schemeClr val="bg2"/>
              </a:solidFill>
            </a:endParaRPr>
          </a:p>
        </p:txBody>
      </p:sp>
      <p:cxnSp>
        <p:nvCxnSpPr>
          <p:cNvPr id="5" name="Straight Connector 4">
            <a:extLst>
              <a:ext uri="{FF2B5EF4-FFF2-40B4-BE49-F238E27FC236}">
                <a16:creationId xmlns:a16="http://schemas.microsoft.com/office/drawing/2014/main" id="{A329394F-D50D-496B-B4BD-BE51C301FF85}"/>
              </a:ext>
            </a:extLst>
          </p:cNvPr>
          <p:cNvCxnSpPr/>
          <p:nvPr/>
        </p:nvCxnSpPr>
        <p:spPr>
          <a:xfrm>
            <a:off x="0" y="962489"/>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AD8FC32-35E8-4F0E-93EF-3DE513B3BBD5}"/>
              </a:ext>
            </a:extLst>
          </p:cNvPr>
          <p:cNvSpPr txBox="1"/>
          <p:nvPr/>
        </p:nvSpPr>
        <p:spPr>
          <a:xfrm>
            <a:off x="1154097" y="213065"/>
            <a:ext cx="1464119" cy="523220"/>
          </a:xfrm>
          <a:prstGeom prst="rect">
            <a:avLst/>
          </a:prstGeom>
          <a:noFill/>
        </p:spPr>
        <p:txBody>
          <a:bodyPr wrap="none" rtlCol="0">
            <a:spAutoFit/>
          </a:bodyPr>
          <a:lstStyle/>
          <a:p>
            <a:r>
              <a:rPr lang="en-US" sz="2800" dirty="0"/>
              <a:t>KI-</a:t>
            </a:r>
            <a:r>
              <a:rPr lang="en-US" sz="2800" dirty="0" err="1"/>
              <a:t>dagen</a:t>
            </a:r>
            <a:endParaRPr lang="nl-NL" sz="2800" dirty="0"/>
          </a:p>
        </p:txBody>
      </p:sp>
      <p:sp>
        <p:nvSpPr>
          <p:cNvPr id="2" name="TextBox 6">
            <a:extLst>
              <a:ext uri="{FF2B5EF4-FFF2-40B4-BE49-F238E27FC236}">
                <a16:creationId xmlns:a16="http://schemas.microsoft.com/office/drawing/2014/main" id="{67C91294-7C7C-AE77-ABA1-6DC4FE9AB8BF}"/>
              </a:ext>
            </a:extLst>
          </p:cNvPr>
          <p:cNvSpPr txBox="1"/>
          <p:nvPr/>
        </p:nvSpPr>
        <p:spPr>
          <a:xfrm>
            <a:off x="1154097" y="1993740"/>
            <a:ext cx="9000556" cy="1384995"/>
          </a:xfrm>
          <a:prstGeom prst="rect">
            <a:avLst/>
          </a:prstGeom>
          <a:noFill/>
        </p:spPr>
        <p:txBody>
          <a:bodyPr wrap="square" rtlCol="0">
            <a:spAutoFit/>
          </a:bodyPr>
          <a:lstStyle/>
          <a:p>
            <a:r>
              <a:rPr lang="en-US" sz="2800" dirty="0"/>
              <a:t>Als je op de </a:t>
            </a:r>
            <a:r>
              <a:rPr lang="en-US" sz="2800" dirty="0" err="1"/>
              <a:t>hoogte</a:t>
            </a:r>
            <a:r>
              <a:rPr lang="en-US" sz="2800" dirty="0"/>
              <a:t> </a:t>
            </a:r>
            <a:r>
              <a:rPr lang="en-US" sz="2800" dirty="0" err="1"/>
              <a:t>gehouden</a:t>
            </a:r>
            <a:r>
              <a:rPr lang="en-US" sz="2800" dirty="0"/>
              <a:t> </a:t>
            </a:r>
            <a:r>
              <a:rPr lang="en-US" sz="2800" dirty="0" err="1"/>
              <a:t>wil</a:t>
            </a:r>
            <a:r>
              <a:rPr lang="en-US" sz="2800" dirty="0"/>
              <a:t> </a:t>
            </a:r>
            <a:r>
              <a:rPr lang="en-US" sz="2800" dirty="0" err="1"/>
              <a:t>worden</a:t>
            </a:r>
            <a:r>
              <a:rPr lang="en-US" sz="2800" dirty="0"/>
              <a:t> over KI-</a:t>
            </a:r>
            <a:r>
              <a:rPr lang="en-US" sz="2800" dirty="0" err="1"/>
              <a:t>dagen</a:t>
            </a:r>
            <a:r>
              <a:rPr lang="en-US" sz="2800" dirty="0"/>
              <a:t>:</a:t>
            </a:r>
          </a:p>
          <a:p>
            <a:endParaRPr lang="en-US" sz="2800" dirty="0"/>
          </a:p>
          <a:p>
            <a:r>
              <a:rPr lang="en-US" sz="2800" dirty="0"/>
              <a:t>	</a:t>
            </a:r>
            <a:r>
              <a:rPr lang="en-US" sz="2800" dirty="0">
                <a:hlinkClick r:id="rId2"/>
              </a:rPr>
              <a:t>pim@brascamp.nl</a:t>
            </a:r>
            <a:r>
              <a:rPr lang="en-US" sz="2800" dirty="0"/>
              <a:t>   </a:t>
            </a:r>
          </a:p>
        </p:txBody>
      </p:sp>
    </p:spTree>
    <p:extLst>
      <p:ext uri="{BB962C8B-B14F-4D97-AF65-F5344CB8AC3E}">
        <p14:creationId xmlns:p14="http://schemas.microsoft.com/office/powerpoint/2010/main" val="3430312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329394F-D50D-496B-B4BD-BE51C301FF85}"/>
              </a:ext>
            </a:extLst>
          </p:cNvPr>
          <p:cNvCxnSpPr/>
          <p:nvPr/>
        </p:nvCxnSpPr>
        <p:spPr>
          <a:xfrm>
            <a:off x="0" y="962489"/>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AD8FC32-35E8-4F0E-93EF-3DE513B3BBD5}"/>
              </a:ext>
            </a:extLst>
          </p:cNvPr>
          <p:cNvSpPr txBox="1"/>
          <p:nvPr/>
        </p:nvSpPr>
        <p:spPr>
          <a:xfrm>
            <a:off x="1154097" y="213065"/>
            <a:ext cx="1774268" cy="523220"/>
          </a:xfrm>
          <a:prstGeom prst="rect">
            <a:avLst/>
          </a:prstGeom>
          <a:noFill/>
        </p:spPr>
        <p:txBody>
          <a:bodyPr wrap="none" rtlCol="0">
            <a:spAutoFit/>
          </a:bodyPr>
          <a:lstStyle/>
          <a:p>
            <a:r>
              <a:rPr lang="en-US" sz="2800" dirty="0"/>
              <a:t>Maar </a:t>
            </a:r>
            <a:r>
              <a:rPr lang="en-US" sz="2800" dirty="0" err="1"/>
              <a:t>eerst</a:t>
            </a:r>
            <a:endParaRPr lang="nl-NL" sz="2800" dirty="0"/>
          </a:p>
        </p:txBody>
      </p:sp>
      <p:sp>
        <p:nvSpPr>
          <p:cNvPr id="7" name="TextBox 6">
            <a:extLst>
              <a:ext uri="{FF2B5EF4-FFF2-40B4-BE49-F238E27FC236}">
                <a16:creationId xmlns:a16="http://schemas.microsoft.com/office/drawing/2014/main" id="{29D03773-5631-49AB-ABA6-580CDDA5A609}"/>
              </a:ext>
            </a:extLst>
          </p:cNvPr>
          <p:cNvSpPr txBox="1"/>
          <p:nvPr/>
        </p:nvSpPr>
        <p:spPr>
          <a:xfrm>
            <a:off x="2682132" y="2044005"/>
            <a:ext cx="9379940" cy="954107"/>
          </a:xfrm>
          <a:prstGeom prst="rect">
            <a:avLst/>
          </a:prstGeom>
          <a:noFill/>
        </p:spPr>
        <p:txBody>
          <a:bodyPr wrap="none" rtlCol="0">
            <a:spAutoFit/>
          </a:bodyPr>
          <a:lstStyle/>
          <a:p>
            <a:r>
              <a:rPr lang="en-US" sz="2800" dirty="0" err="1"/>
              <a:t>Gaat</a:t>
            </a:r>
            <a:r>
              <a:rPr lang="en-US" sz="2800" dirty="0"/>
              <a:t> u </a:t>
            </a:r>
            <a:r>
              <a:rPr lang="en-US" sz="2800" dirty="0" err="1"/>
              <a:t>wel</a:t>
            </a:r>
            <a:r>
              <a:rPr lang="en-US" sz="2800" dirty="0"/>
              <a:t> </a:t>
            </a:r>
            <a:r>
              <a:rPr lang="en-US" sz="2800" dirty="0" err="1"/>
              <a:t>eens</a:t>
            </a:r>
            <a:r>
              <a:rPr lang="en-US" sz="2800" dirty="0"/>
              <a:t> </a:t>
            </a:r>
            <a:r>
              <a:rPr lang="en-US" sz="2800" dirty="0" err="1"/>
              <a:t>naar</a:t>
            </a:r>
            <a:r>
              <a:rPr lang="en-US" sz="2800" dirty="0"/>
              <a:t> </a:t>
            </a:r>
            <a:r>
              <a:rPr lang="en-US" sz="2800" dirty="0" err="1"/>
              <a:t>een</a:t>
            </a:r>
            <a:r>
              <a:rPr lang="en-US" sz="2800" dirty="0"/>
              <a:t> “</a:t>
            </a:r>
            <a:r>
              <a:rPr lang="en-US" sz="2800" dirty="0" err="1"/>
              <a:t>eiland</a:t>
            </a:r>
            <a:r>
              <a:rPr lang="en-US" sz="2800" dirty="0"/>
              <a:t>”?</a:t>
            </a:r>
          </a:p>
          <a:p>
            <a:r>
              <a:rPr lang="en-US" sz="2800" dirty="0"/>
              <a:t>	</a:t>
            </a:r>
            <a:r>
              <a:rPr lang="en-US" sz="2800" dirty="0" err="1"/>
              <a:t>Marken</a:t>
            </a:r>
            <a:r>
              <a:rPr lang="en-US" sz="2800" dirty="0"/>
              <a:t>, </a:t>
            </a:r>
            <a:r>
              <a:rPr lang="en-US" sz="2800" dirty="0" err="1"/>
              <a:t>Ameland</a:t>
            </a:r>
            <a:r>
              <a:rPr lang="en-US" sz="2800" dirty="0"/>
              <a:t>, </a:t>
            </a:r>
            <a:r>
              <a:rPr lang="en-US" sz="2800" dirty="0" err="1"/>
              <a:t>Vlieland</a:t>
            </a:r>
            <a:r>
              <a:rPr lang="en-US" sz="2800" dirty="0"/>
              <a:t>, </a:t>
            </a:r>
            <a:r>
              <a:rPr lang="en-US" sz="2800" dirty="0" err="1"/>
              <a:t>Norderney</a:t>
            </a:r>
            <a:r>
              <a:rPr lang="en-US" sz="2800" dirty="0"/>
              <a:t>, </a:t>
            </a:r>
            <a:r>
              <a:rPr lang="en-US" sz="2800" dirty="0" err="1"/>
              <a:t>Wangerooge</a:t>
            </a:r>
            <a:r>
              <a:rPr lang="en-US" sz="2800" dirty="0"/>
              <a:t> ….. </a:t>
            </a:r>
            <a:endParaRPr lang="nl-NL" sz="2800" dirty="0"/>
          </a:p>
        </p:txBody>
      </p:sp>
    </p:spTree>
    <p:extLst>
      <p:ext uri="{BB962C8B-B14F-4D97-AF65-F5344CB8AC3E}">
        <p14:creationId xmlns:p14="http://schemas.microsoft.com/office/powerpoint/2010/main" val="29337992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5FAA37-2F7D-45F8-B6EF-634F2401C983}"/>
              </a:ext>
            </a:extLst>
          </p:cNvPr>
          <p:cNvPicPr>
            <a:picLocks noChangeAspect="1"/>
          </p:cNvPicPr>
          <p:nvPr/>
        </p:nvPicPr>
        <p:blipFill>
          <a:blip r:embed="rId3"/>
          <a:stretch>
            <a:fillRect/>
          </a:stretch>
        </p:blipFill>
        <p:spPr>
          <a:xfrm>
            <a:off x="5344142" y="1988816"/>
            <a:ext cx="2896435" cy="2676173"/>
          </a:xfrm>
          <a:prstGeom prst="rect">
            <a:avLst/>
          </a:prstGeom>
        </p:spPr>
      </p:pic>
      <p:cxnSp>
        <p:nvCxnSpPr>
          <p:cNvPr id="5" name="Straight Connector 4">
            <a:extLst>
              <a:ext uri="{FF2B5EF4-FFF2-40B4-BE49-F238E27FC236}">
                <a16:creationId xmlns:a16="http://schemas.microsoft.com/office/drawing/2014/main" id="{A329394F-D50D-496B-B4BD-BE51C301FF85}"/>
              </a:ext>
            </a:extLst>
          </p:cNvPr>
          <p:cNvCxnSpPr/>
          <p:nvPr/>
        </p:nvCxnSpPr>
        <p:spPr>
          <a:xfrm>
            <a:off x="0" y="962489"/>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AD8FC32-35E8-4F0E-93EF-3DE513B3BBD5}"/>
              </a:ext>
            </a:extLst>
          </p:cNvPr>
          <p:cNvSpPr txBox="1"/>
          <p:nvPr/>
        </p:nvSpPr>
        <p:spPr>
          <a:xfrm>
            <a:off x="1154097" y="213065"/>
            <a:ext cx="5080814" cy="523220"/>
          </a:xfrm>
          <a:prstGeom prst="rect">
            <a:avLst/>
          </a:prstGeom>
          <a:noFill/>
        </p:spPr>
        <p:txBody>
          <a:bodyPr wrap="none" rtlCol="0">
            <a:spAutoFit/>
          </a:bodyPr>
          <a:lstStyle/>
          <a:p>
            <a:r>
              <a:rPr lang="en-US" sz="2800" dirty="0" err="1"/>
              <a:t>Waarom</a:t>
            </a:r>
            <a:r>
              <a:rPr lang="en-US" sz="2800" dirty="0"/>
              <a:t> </a:t>
            </a:r>
            <a:r>
              <a:rPr lang="en-US" sz="2800" dirty="0" err="1"/>
              <a:t>zou</a:t>
            </a:r>
            <a:r>
              <a:rPr lang="en-US" sz="2800" dirty="0"/>
              <a:t> je </a:t>
            </a:r>
            <a:r>
              <a:rPr lang="en-US" sz="2800" dirty="0" err="1"/>
              <a:t>willen</a:t>
            </a:r>
            <a:r>
              <a:rPr lang="en-US" sz="2800" dirty="0"/>
              <a:t> </a:t>
            </a:r>
            <a:r>
              <a:rPr lang="en-US" sz="2800" dirty="0" err="1"/>
              <a:t>selecteren</a:t>
            </a:r>
            <a:r>
              <a:rPr lang="en-US" sz="2800" dirty="0"/>
              <a:t>?</a:t>
            </a:r>
            <a:endParaRPr lang="nl-NL" sz="2800" dirty="0"/>
          </a:p>
        </p:txBody>
      </p:sp>
      <p:pic>
        <p:nvPicPr>
          <p:cNvPr id="4" name="Picture 3">
            <a:extLst>
              <a:ext uri="{FF2B5EF4-FFF2-40B4-BE49-F238E27FC236}">
                <a16:creationId xmlns:a16="http://schemas.microsoft.com/office/drawing/2014/main" id="{C5E79D8F-EC49-4751-A9E6-5AC2047B681A}"/>
              </a:ext>
            </a:extLst>
          </p:cNvPr>
          <p:cNvPicPr>
            <a:picLocks noChangeAspect="1"/>
          </p:cNvPicPr>
          <p:nvPr/>
        </p:nvPicPr>
        <p:blipFill>
          <a:blip r:embed="rId4"/>
          <a:stretch>
            <a:fillRect/>
          </a:stretch>
        </p:blipFill>
        <p:spPr>
          <a:xfrm>
            <a:off x="43588" y="1046469"/>
            <a:ext cx="2466287" cy="4340664"/>
          </a:xfrm>
          <a:prstGeom prst="rect">
            <a:avLst/>
          </a:prstGeom>
        </p:spPr>
      </p:pic>
      <p:pic>
        <p:nvPicPr>
          <p:cNvPr id="9" name="Picture 8">
            <a:extLst>
              <a:ext uri="{FF2B5EF4-FFF2-40B4-BE49-F238E27FC236}">
                <a16:creationId xmlns:a16="http://schemas.microsoft.com/office/drawing/2014/main" id="{8B6BC9D1-46D5-454F-A936-516A1E60C17A}"/>
              </a:ext>
            </a:extLst>
          </p:cNvPr>
          <p:cNvPicPr>
            <a:picLocks noChangeAspect="1"/>
          </p:cNvPicPr>
          <p:nvPr/>
        </p:nvPicPr>
        <p:blipFill>
          <a:blip r:embed="rId5"/>
          <a:stretch>
            <a:fillRect/>
          </a:stretch>
        </p:blipFill>
        <p:spPr>
          <a:xfrm>
            <a:off x="2561290" y="2499883"/>
            <a:ext cx="3003850" cy="3539318"/>
          </a:xfrm>
          <a:prstGeom prst="rect">
            <a:avLst/>
          </a:prstGeom>
        </p:spPr>
      </p:pic>
      <p:pic>
        <p:nvPicPr>
          <p:cNvPr id="14" name="Afbeelding 6">
            <a:extLst>
              <a:ext uri="{FF2B5EF4-FFF2-40B4-BE49-F238E27FC236}">
                <a16:creationId xmlns:a16="http://schemas.microsoft.com/office/drawing/2014/main" id="{E51B0AD0-9A4A-4FAF-AE52-F1A188EA9F01}"/>
              </a:ext>
            </a:extLst>
          </p:cNvPr>
          <p:cNvPicPr>
            <a:picLocks noChangeAspect="1"/>
          </p:cNvPicPr>
          <p:nvPr/>
        </p:nvPicPr>
        <p:blipFill>
          <a:blip r:embed="rId6"/>
          <a:stretch>
            <a:fillRect/>
          </a:stretch>
        </p:blipFill>
        <p:spPr>
          <a:xfrm rot="5400000">
            <a:off x="5955805" y="2677391"/>
            <a:ext cx="5895511" cy="2465706"/>
          </a:xfrm>
          <a:prstGeom prst="rect">
            <a:avLst/>
          </a:prstGeom>
        </p:spPr>
      </p:pic>
      <p:pic>
        <p:nvPicPr>
          <p:cNvPr id="16" name="Picture 15">
            <a:extLst>
              <a:ext uri="{FF2B5EF4-FFF2-40B4-BE49-F238E27FC236}">
                <a16:creationId xmlns:a16="http://schemas.microsoft.com/office/drawing/2014/main" id="{1791D7F6-9337-4566-9860-2F4613F03861}"/>
              </a:ext>
            </a:extLst>
          </p:cNvPr>
          <p:cNvPicPr>
            <a:picLocks noChangeAspect="1"/>
          </p:cNvPicPr>
          <p:nvPr/>
        </p:nvPicPr>
        <p:blipFill>
          <a:blip r:embed="rId7"/>
          <a:stretch>
            <a:fillRect/>
          </a:stretch>
        </p:blipFill>
        <p:spPr>
          <a:xfrm>
            <a:off x="10136414" y="962489"/>
            <a:ext cx="2081294" cy="5895511"/>
          </a:xfrm>
          <a:prstGeom prst="rect">
            <a:avLst/>
          </a:prstGeom>
        </p:spPr>
      </p:pic>
      <p:sp>
        <p:nvSpPr>
          <p:cNvPr id="17" name="TextBox 16">
            <a:extLst>
              <a:ext uri="{FF2B5EF4-FFF2-40B4-BE49-F238E27FC236}">
                <a16:creationId xmlns:a16="http://schemas.microsoft.com/office/drawing/2014/main" id="{B83A866C-7697-46F7-A3ED-14BDF29BA1D2}"/>
              </a:ext>
            </a:extLst>
          </p:cNvPr>
          <p:cNvSpPr txBox="1"/>
          <p:nvPr/>
        </p:nvSpPr>
        <p:spPr>
          <a:xfrm>
            <a:off x="2606041" y="1102223"/>
            <a:ext cx="3003850" cy="1200329"/>
          </a:xfrm>
          <a:prstGeom prst="rect">
            <a:avLst/>
          </a:prstGeom>
          <a:noFill/>
        </p:spPr>
        <p:txBody>
          <a:bodyPr wrap="square" rtlCol="0">
            <a:spAutoFit/>
          </a:bodyPr>
          <a:lstStyle/>
          <a:p>
            <a:r>
              <a:rPr lang="en-GB" sz="3600" dirty="0"/>
              <a:t>Dank </a:t>
            </a:r>
            <a:r>
              <a:rPr lang="en-GB" sz="3600" dirty="0" err="1"/>
              <a:t>voor</a:t>
            </a:r>
            <a:r>
              <a:rPr lang="en-GB" sz="3600" dirty="0"/>
              <a:t> </a:t>
            </a:r>
            <a:r>
              <a:rPr lang="en-GB" sz="3600" dirty="0" err="1"/>
              <a:t>uw</a:t>
            </a:r>
            <a:r>
              <a:rPr lang="en-GB" sz="3600" dirty="0"/>
              <a:t> </a:t>
            </a:r>
            <a:r>
              <a:rPr lang="en-GB" sz="3600" dirty="0" err="1"/>
              <a:t>aandacht</a:t>
            </a:r>
            <a:endParaRPr lang="nl-NL" sz="3600" dirty="0"/>
          </a:p>
        </p:txBody>
      </p:sp>
    </p:spTree>
    <p:extLst>
      <p:ext uri="{BB962C8B-B14F-4D97-AF65-F5344CB8AC3E}">
        <p14:creationId xmlns:p14="http://schemas.microsoft.com/office/powerpoint/2010/main" val="37173600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329394F-D50D-496B-B4BD-BE51C301FF85}"/>
              </a:ext>
            </a:extLst>
          </p:cNvPr>
          <p:cNvCxnSpPr/>
          <p:nvPr/>
        </p:nvCxnSpPr>
        <p:spPr>
          <a:xfrm>
            <a:off x="0" y="962489"/>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AD8FC32-35E8-4F0E-93EF-3DE513B3BBD5}"/>
              </a:ext>
            </a:extLst>
          </p:cNvPr>
          <p:cNvSpPr txBox="1"/>
          <p:nvPr/>
        </p:nvSpPr>
        <p:spPr>
          <a:xfrm>
            <a:off x="1154097" y="213065"/>
            <a:ext cx="1774268" cy="523220"/>
          </a:xfrm>
          <a:prstGeom prst="rect">
            <a:avLst/>
          </a:prstGeom>
          <a:noFill/>
        </p:spPr>
        <p:txBody>
          <a:bodyPr wrap="none" rtlCol="0">
            <a:spAutoFit/>
          </a:bodyPr>
          <a:lstStyle/>
          <a:p>
            <a:r>
              <a:rPr lang="en-US" sz="2800" dirty="0"/>
              <a:t>Maar </a:t>
            </a:r>
            <a:r>
              <a:rPr lang="en-US" sz="2800" dirty="0" err="1"/>
              <a:t>eerst</a:t>
            </a:r>
            <a:endParaRPr lang="nl-NL" sz="2800" dirty="0"/>
          </a:p>
        </p:txBody>
      </p:sp>
      <p:sp>
        <p:nvSpPr>
          <p:cNvPr id="7" name="TextBox 6">
            <a:extLst>
              <a:ext uri="{FF2B5EF4-FFF2-40B4-BE49-F238E27FC236}">
                <a16:creationId xmlns:a16="http://schemas.microsoft.com/office/drawing/2014/main" id="{29D03773-5631-49AB-ABA6-580CDDA5A609}"/>
              </a:ext>
            </a:extLst>
          </p:cNvPr>
          <p:cNvSpPr txBox="1"/>
          <p:nvPr/>
        </p:nvSpPr>
        <p:spPr>
          <a:xfrm>
            <a:off x="2682132" y="2044005"/>
            <a:ext cx="2300310" cy="523220"/>
          </a:xfrm>
          <a:prstGeom prst="rect">
            <a:avLst/>
          </a:prstGeom>
          <a:noFill/>
        </p:spPr>
        <p:txBody>
          <a:bodyPr wrap="none" rtlCol="0">
            <a:spAutoFit/>
          </a:bodyPr>
          <a:lstStyle/>
          <a:p>
            <a:r>
              <a:rPr lang="en-US" sz="2800" dirty="0" err="1"/>
              <a:t>Doet</a:t>
            </a:r>
            <a:r>
              <a:rPr lang="en-US" sz="2800" dirty="0"/>
              <a:t> u </a:t>
            </a:r>
            <a:r>
              <a:rPr lang="en-US" sz="2800" dirty="0" err="1"/>
              <a:t>aan</a:t>
            </a:r>
            <a:r>
              <a:rPr lang="en-US" sz="2800" dirty="0"/>
              <a:t> KI?</a:t>
            </a:r>
            <a:endParaRPr lang="nl-NL" sz="2800" dirty="0"/>
          </a:p>
        </p:txBody>
      </p:sp>
    </p:spTree>
    <p:extLst>
      <p:ext uri="{BB962C8B-B14F-4D97-AF65-F5344CB8AC3E}">
        <p14:creationId xmlns:p14="http://schemas.microsoft.com/office/powerpoint/2010/main" val="1954308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329394F-D50D-496B-B4BD-BE51C301FF85}"/>
              </a:ext>
            </a:extLst>
          </p:cNvPr>
          <p:cNvCxnSpPr/>
          <p:nvPr/>
        </p:nvCxnSpPr>
        <p:spPr>
          <a:xfrm>
            <a:off x="0" y="962489"/>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AD8FC32-35E8-4F0E-93EF-3DE513B3BBD5}"/>
              </a:ext>
            </a:extLst>
          </p:cNvPr>
          <p:cNvSpPr txBox="1"/>
          <p:nvPr/>
        </p:nvSpPr>
        <p:spPr>
          <a:xfrm>
            <a:off x="1154097" y="213065"/>
            <a:ext cx="5080814" cy="523220"/>
          </a:xfrm>
          <a:prstGeom prst="rect">
            <a:avLst/>
          </a:prstGeom>
          <a:noFill/>
        </p:spPr>
        <p:txBody>
          <a:bodyPr wrap="none" rtlCol="0">
            <a:spAutoFit/>
          </a:bodyPr>
          <a:lstStyle/>
          <a:p>
            <a:r>
              <a:rPr lang="en-US" sz="2800" dirty="0" err="1"/>
              <a:t>Waarom</a:t>
            </a:r>
            <a:r>
              <a:rPr lang="en-US" sz="2800" dirty="0"/>
              <a:t> </a:t>
            </a:r>
            <a:r>
              <a:rPr lang="en-US" sz="2800" dirty="0" err="1"/>
              <a:t>zou</a:t>
            </a:r>
            <a:r>
              <a:rPr lang="en-US" sz="2800" dirty="0"/>
              <a:t> je </a:t>
            </a:r>
            <a:r>
              <a:rPr lang="en-US" sz="2800" dirty="0" err="1"/>
              <a:t>willen</a:t>
            </a:r>
            <a:r>
              <a:rPr lang="en-US" sz="2800" dirty="0"/>
              <a:t> </a:t>
            </a:r>
            <a:r>
              <a:rPr lang="en-US" sz="2800" dirty="0" err="1"/>
              <a:t>selecteren</a:t>
            </a:r>
            <a:r>
              <a:rPr lang="en-US" sz="2800" dirty="0"/>
              <a:t>?</a:t>
            </a:r>
            <a:endParaRPr lang="nl-NL" sz="2800" dirty="0"/>
          </a:p>
        </p:txBody>
      </p:sp>
      <p:sp>
        <p:nvSpPr>
          <p:cNvPr id="7" name="TextBox 6">
            <a:extLst>
              <a:ext uri="{FF2B5EF4-FFF2-40B4-BE49-F238E27FC236}">
                <a16:creationId xmlns:a16="http://schemas.microsoft.com/office/drawing/2014/main" id="{29D03773-5631-49AB-ABA6-580CDDA5A609}"/>
              </a:ext>
            </a:extLst>
          </p:cNvPr>
          <p:cNvSpPr txBox="1"/>
          <p:nvPr/>
        </p:nvSpPr>
        <p:spPr>
          <a:xfrm>
            <a:off x="2682132" y="2044005"/>
            <a:ext cx="6015365" cy="1384995"/>
          </a:xfrm>
          <a:prstGeom prst="rect">
            <a:avLst/>
          </a:prstGeom>
          <a:noFill/>
        </p:spPr>
        <p:txBody>
          <a:bodyPr wrap="none" rtlCol="0">
            <a:spAutoFit/>
          </a:bodyPr>
          <a:lstStyle/>
          <a:p>
            <a:r>
              <a:rPr lang="en-US" sz="2800" dirty="0" err="1"/>
              <a:t>Deel</a:t>
            </a:r>
            <a:r>
              <a:rPr lang="en-US" sz="2800" dirty="0"/>
              <a:t> 1: Over </a:t>
            </a:r>
            <a:r>
              <a:rPr lang="en-US" sz="2800" dirty="0" err="1"/>
              <a:t>selectie</a:t>
            </a:r>
            <a:endParaRPr lang="en-US" sz="2800" dirty="0"/>
          </a:p>
          <a:p>
            <a:endParaRPr lang="en-US" sz="2800" dirty="0"/>
          </a:p>
          <a:p>
            <a:r>
              <a:rPr lang="en-US" sz="2800" dirty="0" err="1"/>
              <a:t>Deel</a:t>
            </a:r>
            <a:r>
              <a:rPr lang="en-US" sz="2800" dirty="0"/>
              <a:t> 2: </a:t>
            </a:r>
            <a:r>
              <a:rPr lang="en-US" sz="2800" dirty="0" err="1"/>
              <a:t>Waarom</a:t>
            </a:r>
            <a:r>
              <a:rPr lang="en-US" sz="2800" dirty="0"/>
              <a:t> </a:t>
            </a:r>
            <a:r>
              <a:rPr lang="en-US" sz="2800" dirty="0" err="1"/>
              <a:t>zou</a:t>
            </a:r>
            <a:r>
              <a:rPr lang="en-US" sz="2800" dirty="0"/>
              <a:t> je </a:t>
            </a:r>
            <a:r>
              <a:rPr lang="en-US" sz="2800" dirty="0" err="1"/>
              <a:t>willen</a:t>
            </a:r>
            <a:r>
              <a:rPr lang="en-US" sz="2800" dirty="0"/>
              <a:t> </a:t>
            </a:r>
            <a:r>
              <a:rPr lang="en-US" sz="2800" dirty="0" err="1"/>
              <a:t>selecteren</a:t>
            </a:r>
            <a:endParaRPr lang="nl-NL" sz="2800" dirty="0"/>
          </a:p>
        </p:txBody>
      </p:sp>
    </p:spTree>
    <p:extLst>
      <p:ext uri="{BB962C8B-B14F-4D97-AF65-F5344CB8AC3E}">
        <p14:creationId xmlns:p14="http://schemas.microsoft.com/office/powerpoint/2010/main" val="1012689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329394F-D50D-496B-B4BD-BE51C301FF85}"/>
              </a:ext>
            </a:extLst>
          </p:cNvPr>
          <p:cNvCxnSpPr/>
          <p:nvPr/>
        </p:nvCxnSpPr>
        <p:spPr>
          <a:xfrm>
            <a:off x="0" y="962489"/>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AD8FC32-35E8-4F0E-93EF-3DE513B3BBD5}"/>
              </a:ext>
            </a:extLst>
          </p:cNvPr>
          <p:cNvSpPr txBox="1"/>
          <p:nvPr/>
        </p:nvSpPr>
        <p:spPr>
          <a:xfrm>
            <a:off x="1154097" y="213065"/>
            <a:ext cx="3177152" cy="523220"/>
          </a:xfrm>
          <a:prstGeom prst="rect">
            <a:avLst/>
          </a:prstGeom>
          <a:noFill/>
        </p:spPr>
        <p:txBody>
          <a:bodyPr wrap="none" rtlCol="0">
            <a:spAutoFit/>
          </a:bodyPr>
          <a:lstStyle/>
          <a:p>
            <a:r>
              <a:rPr lang="en-US" sz="2800" dirty="0" err="1"/>
              <a:t>Deel</a:t>
            </a:r>
            <a:r>
              <a:rPr lang="en-US" sz="2800" dirty="0"/>
              <a:t> 1: Over </a:t>
            </a:r>
            <a:r>
              <a:rPr lang="en-US" sz="2800" dirty="0" err="1"/>
              <a:t>selectie</a:t>
            </a:r>
            <a:endParaRPr lang="nl-NL" sz="2800" dirty="0"/>
          </a:p>
        </p:txBody>
      </p:sp>
      <p:sp>
        <p:nvSpPr>
          <p:cNvPr id="2" name="TextBox 6">
            <a:extLst>
              <a:ext uri="{FF2B5EF4-FFF2-40B4-BE49-F238E27FC236}">
                <a16:creationId xmlns:a16="http://schemas.microsoft.com/office/drawing/2014/main" id="{9A28CEEC-348E-45E4-E28C-DFBE35FB2F68}"/>
              </a:ext>
            </a:extLst>
          </p:cNvPr>
          <p:cNvSpPr txBox="1"/>
          <p:nvPr/>
        </p:nvSpPr>
        <p:spPr>
          <a:xfrm>
            <a:off x="2682132" y="2044005"/>
            <a:ext cx="2498569" cy="523220"/>
          </a:xfrm>
          <a:prstGeom prst="rect">
            <a:avLst/>
          </a:prstGeom>
          <a:noFill/>
        </p:spPr>
        <p:txBody>
          <a:bodyPr wrap="none" rtlCol="0">
            <a:spAutoFit/>
          </a:bodyPr>
          <a:lstStyle/>
          <a:p>
            <a:r>
              <a:rPr lang="en-US" sz="2800" dirty="0" err="1"/>
              <a:t>Vier</a:t>
            </a:r>
            <a:r>
              <a:rPr lang="en-US" sz="2800" dirty="0"/>
              <a:t> </a:t>
            </a:r>
            <a:r>
              <a:rPr lang="en-US" sz="2800" dirty="0" err="1"/>
              <a:t>waarheden</a:t>
            </a:r>
            <a:endParaRPr lang="nl-NL" sz="2800" dirty="0"/>
          </a:p>
        </p:txBody>
      </p:sp>
    </p:spTree>
    <p:extLst>
      <p:ext uri="{BB962C8B-B14F-4D97-AF65-F5344CB8AC3E}">
        <p14:creationId xmlns:p14="http://schemas.microsoft.com/office/powerpoint/2010/main" val="18666779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329394F-D50D-496B-B4BD-BE51C301FF85}"/>
              </a:ext>
            </a:extLst>
          </p:cNvPr>
          <p:cNvCxnSpPr/>
          <p:nvPr/>
        </p:nvCxnSpPr>
        <p:spPr>
          <a:xfrm>
            <a:off x="0" y="962489"/>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AD8FC32-35E8-4F0E-93EF-3DE513B3BBD5}"/>
              </a:ext>
            </a:extLst>
          </p:cNvPr>
          <p:cNvSpPr txBox="1"/>
          <p:nvPr/>
        </p:nvSpPr>
        <p:spPr>
          <a:xfrm>
            <a:off x="1154097" y="213065"/>
            <a:ext cx="3198696" cy="523220"/>
          </a:xfrm>
          <a:prstGeom prst="rect">
            <a:avLst/>
          </a:prstGeom>
          <a:noFill/>
        </p:spPr>
        <p:txBody>
          <a:bodyPr wrap="none" rtlCol="0">
            <a:spAutoFit/>
          </a:bodyPr>
          <a:lstStyle/>
          <a:p>
            <a:r>
              <a:rPr lang="en-US" sz="2800" dirty="0" err="1"/>
              <a:t>Waarheid</a:t>
            </a:r>
            <a:r>
              <a:rPr lang="en-US" sz="2800" dirty="0"/>
              <a:t> </a:t>
            </a:r>
            <a:r>
              <a:rPr lang="en-US" sz="2800" dirty="0" err="1"/>
              <a:t>nummer</a:t>
            </a:r>
            <a:r>
              <a:rPr lang="en-US" sz="2800" dirty="0"/>
              <a:t> 1</a:t>
            </a:r>
            <a:endParaRPr lang="nl-NL" sz="2800" dirty="0"/>
          </a:p>
        </p:txBody>
      </p:sp>
      <p:sp>
        <p:nvSpPr>
          <p:cNvPr id="7" name="TextBox 6">
            <a:extLst>
              <a:ext uri="{FF2B5EF4-FFF2-40B4-BE49-F238E27FC236}">
                <a16:creationId xmlns:a16="http://schemas.microsoft.com/office/drawing/2014/main" id="{29D03773-5631-49AB-ABA6-580CDDA5A609}"/>
              </a:ext>
            </a:extLst>
          </p:cNvPr>
          <p:cNvSpPr txBox="1"/>
          <p:nvPr/>
        </p:nvSpPr>
        <p:spPr>
          <a:xfrm>
            <a:off x="2654423" y="2050742"/>
            <a:ext cx="3143746" cy="523220"/>
          </a:xfrm>
          <a:prstGeom prst="rect">
            <a:avLst/>
          </a:prstGeom>
          <a:noFill/>
        </p:spPr>
        <p:txBody>
          <a:bodyPr wrap="none" rtlCol="0">
            <a:spAutoFit/>
          </a:bodyPr>
          <a:lstStyle/>
          <a:p>
            <a:r>
              <a:rPr lang="en-US" sz="2800" dirty="0" err="1"/>
              <a:t>Selectie</a:t>
            </a:r>
            <a:r>
              <a:rPr lang="en-US" sz="2800" dirty="0"/>
              <a:t> </a:t>
            </a:r>
            <a:r>
              <a:rPr lang="en-US" sz="2800" dirty="0" err="1"/>
              <a:t>werkt</a:t>
            </a:r>
            <a:r>
              <a:rPr lang="en-US" sz="2800" dirty="0"/>
              <a:t> </a:t>
            </a:r>
            <a:r>
              <a:rPr lang="en-US" sz="2800" dirty="0" err="1"/>
              <a:t>altijd</a:t>
            </a:r>
            <a:r>
              <a:rPr lang="en-US" sz="2800" dirty="0"/>
              <a:t>.</a:t>
            </a:r>
            <a:endParaRPr lang="nl-NL" sz="2800" dirty="0"/>
          </a:p>
        </p:txBody>
      </p:sp>
    </p:spTree>
    <p:extLst>
      <p:ext uri="{BB962C8B-B14F-4D97-AF65-F5344CB8AC3E}">
        <p14:creationId xmlns:p14="http://schemas.microsoft.com/office/powerpoint/2010/main" val="3239440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329394F-D50D-496B-B4BD-BE51C301FF85}"/>
              </a:ext>
            </a:extLst>
          </p:cNvPr>
          <p:cNvCxnSpPr/>
          <p:nvPr/>
        </p:nvCxnSpPr>
        <p:spPr>
          <a:xfrm>
            <a:off x="0" y="962489"/>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AD8FC32-35E8-4F0E-93EF-3DE513B3BBD5}"/>
              </a:ext>
            </a:extLst>
          </p:cNvPr>
          <p:cNvSpPr txBox="1"/>
          <p:nvPr/>
        </p:nvSpPr>
        <p:spPr>
          <a:xfrm>
            <a:off x="1154097" y="213065"/>
            <a:ext cx="6244338" cy="523220"/>
          </a:xfrm>
          <a:prstGeom prst="rect">
            <a:avLst/>
          </a:prstGeom>
          <a:noFill/>
        </p:spPr>
        <p:txBody>
          <a:bodyPr wrap="none" rtlCol="0">
            <a:spAutoFit/>
          </a:bodyPr>
          <a:lstStyle/>
          <a:p>
            <a:r>
              <a:rPr lang="en-US" sz="2800" dirty="0" err="1"/>
              <a:t>Waarheid</a:t>
            </a:r>
            <a:r>
              <a:rPr lang="en-US" sz="2800" dirty="0"/>
              <a:t> </a:t>
            </a:r>
            <a:r>
              <a:rPr lang="en-US" sz="2800" dirty="0" err="1"/>
              <a:t>nummer</a:t>
            </a:r>
            <a:r>
              <a:rPr lang="en-US" sz="2800" dirty="0"/>
              <a:t> 1: </a:t>
            </a:r>
            <a:r>
              <a:rPr lang="en-US" sz="2800" dirty="0" err="1"/>
              <a:t>Selectie</a:t>
            </a:r>
            <a:r>
              <a:rPr lang="en-US" sz="2800" dirty="0"/>
              <a:t> </a:t>
            </a:r>
            <a:r>
              <a:rPr lang="en-US" sz="2800" dirty="0" err="1"/>
              <a:t>werkt</a:t>
            </a:r>
            <a:r>
              <a:rPr lang="en-US" sz="2800" dirty="0"/>
              <a:t> </a:t>
            </a:r>
            <a:r>
              <a:rPr lang="en-US" sz="2800" dirty="0" err="1"/>
              <a:t>altijd</a:t>
            </a:r>
            <a:endParaRPr lang="nl-NL" sz="2800" dirty="0"/>
          </a:p>
        </p:txBody>
      </p:sp>
      <p:pic>
        <p:nvPicPr>
          <p:cNvPr id="8" name="Afbeelding 1">
            <a:extLst>
              <a:ext uri="{FF2B5EF4-FFF2-40B4-BE49-F238E27FC236}">
                <a16:creationId xmlns:a16="http://schemas.microsoft.com/office/drawing/2014/main" id="{C521ADFE-42C8-4122-A45C-2B6BE35EC4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54097" y="1001810"/>
            <a:ext cx="6683174" cy="5452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7">
            <a:extLst>
              <a:ext uri="{FF2B5EF4-FFF2-40B4-BE49-F238E27FC236}">
                <a16:creationId xmlns:a16="http://schemas.microsoft.com/office/drawing/2014/main" id="{430298AA-84F6-4403-BEA5-E4916BB78E0A}"/>
              </a:ext>
            </a:extLst>
          </p:cNvPr>
          <p:cNvSpPr txBox="1">
            <a:spLocks noChangeArrowheads="1"/>
          </p:cNvSpPr>
          <p:nvPr/>
        </p:nvSpPr>
        <p:spPr bwMode="auto">
          <a:xfrm>
            <a:off x="4710896" y="6437731"/>
            <a:ext cx="3126375" cy="246221"/>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a:r>
              <a:rPr lang="en-US" sz="1000" b="0" i="0" dirty="0">
                <a:solidFill>
                  <a:srgbClr val="000000"/>
                </a:solidFill>
                <a:effectLst/>
                <a:latin typeface="Linux Libertine"/>
              </a:rPr>
              <a:t>Great Danes and Chihuahuas by David Shankbone.jpg</a:t>
            </a:r>
          </a:p>
        </p:txBody>
      </p:sp>
      <p:sp>
        <p:nvSpPr>
          <p:cNvPr id="2" name="TextBox 1">
            <a:extLst>
              <a:ext uri="{FF2B5EF4-FFF2-40B4-BE49-F238E27FC236}">
                <a16:creationId xmlns:a16="http://schemas.microsoft.com/office/drawing/2014/main" id="{227015D5-2DB2-4E57-BB6D-83366E061EF1}"/>
              </a:ext>
            </a:extLst>
          </p:cNvPr>
          <p:cNvSpPr txBox="1"/>
          <p:nvPr/>
        </p:nvSpPr>
        <p:spPr>
          <a:xfrm>
            <a:off x="7936637" y="5618234"/>
            <a:ext cx="3258105" cy="369332"/>
          </a:xfrm>
          <a:prstGeom prst="rect">
            <a:avLst/>
          </a:prstGeom>
          <a:noFill/>
        </p:spPr>
        <p:txBody>
          <a:bodyPr wrap="square" rtlCol="0">
            <a:spAutoFit/>
          </a:bodyPr>
          <a:lstStyle/>
          <a:p>
            <a:r>
              <a:rPr lang="en-US" dirty="0" err="1"/>
              <a:t>Koninginnenteeltdag</a:t>
            </a:r>
            <a:r>
              <a:rPr lang="en-US" dirty="0"/>
              <a:t> 28-1-2011</a:t>
            </a:r>
            <a:endParaRPr lang="nl-NL" dirty="0"/>
          </a:p>
        </p:txBody>
      </p:sp>
      <p:sp>
        <p:nvSpPr>
          <p:cNvPr id="3" name="Tekstvak 2">
            <a:extLst>
              <a:ext uri="{FF2B5EF4-FFF2-40B4-BE49-F238E27FC236}">
                <a16:creationId xmlns:a16="http://schemas.microsoft.com/office/drawing/2014/main" id="{AF2C1822-9B0A-505E-9F91-BC9C607367C0}"/>
              </a:ext>
            </a:extLst>
          </p:cNvPr>
          <p:cNvSpPr txBox="1"/>
          <p:nvPr/>
        </p:nvSpPr>
        <p:spPr>
          <a:xfrm>
            <a:off x="8062546" y="1512277"/>
            <a:ext cx="3536546" cy="369332"/>
          </a:xfrm>
          <a:prstGeom prst="rect">
            <a:avLst/>
          </a:prstGeom>
          <a:noFill/>
        </p:spPr>
        <p:txBody>
          <a:bodyPr wrap="none" rtlCol="0">
            <a:spAutoFit/>
          </a:bodyPr>
          <a:lstStyle/>
          <a:p>
            <a:r>
              <a:rPr lang="nl-NL" dirty="0"/>
              <a:t>360 officieel erkende hondenrassen</a:t>
            </a:r>
          </a:p>
        </p:txBody>
      </p:sp>
    </p:spTree>
    <p:extLst>
      <p:ext uri="{BB962C8B-B14F-4D97-AF65-F5344CB8AC3E}">
        <p14:creationId xmlns:p14="http://schemas.microsoft.com/office/powerpoint/2010/main" val="38201562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1805</TotalTime>
  <Words>4750</Words>
  <Application>Microsoft Office PowerPoint</Application>
  <PresentationFormat>Breedbeeld</PresentationFormat>
  <Paragraphs>284</Paragraphs>
  <Slides>40</Slides>
  <Notes>36</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40</vt:i4>
      </vt:variant>
    </vt:vector>
  </HeadingPairs>
  <TitlesOfParts>
    <vt:vector size="46" baseType="lpstr">
      <vt:lpstr>Arial</vt:lpstr>
      <vt:lpstr>Calibri</vt:lpstr>
      <vt:lpstr>Calibri Light</vt:lpstr>
      <vt:lpstr>Linux Libertine</vt:lpstr>
      <vt:lpstr>Times New Roman</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Brascamp, Pim</dc:creator>
  <cp:lastModifiedBy>Brascamp, Pim</cp:lastModifiedBy>
  <cp:revision>10</cp:revision>
  <dcterms:created xsi:type="dcterms:W3CDTF">2022-10-25T10:54:18Z</dcterms:created>
  <dcterms:modified xsi:type="dcterms:W3CDTF">2023-07-04T12:40:14Z</dcterms:modified>
</cp:coreProperties>
</file>